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33"/>
  </p:notesMasterIdLst>
  <p:sldIdLst>
    <p:sldId id="258" r:id="rId2"/>
    <p:sldId id="282" r:id="rId3"/>
    <p:sldId id="283" r:id="rId4"/>
    <p:sldId id="261" r:id="rId5"/>
    <p:sldId id="264" r:id="rId6"/>
    <p:sldId id="266" r:id="rId7"/>
    <p:sldId id="262" r:id="rId8"/>
    <p:sldId id="287" r:id="rId9"/>
    <p:sldId id="288" r:id="rId10"/>
    <p:sldId id="265" r:id="rId11"/>
    <p:sldId id="285" r:id="rId12"/>
    <p:sldId id="274" r:id="rId13"/>
    <p:sldId id="289" r:id="rId14"/>
    <p:sldId id="273" r:id="rId15"/>
    <p:sldId id="290" r:id="rId16"/>
    <p:sldId id="267" r:id="rId17"/>
    <p:sldId id="268" r:id="rId18"/>
    <p:sldId id="269" r:id="rId19"/>
    <p:sldId id="270" r:id="rId20"/>
    <p:sldId id="271" r:id="rId21"/>
    <p:sldId id="293" r:id="rId22"/>
    <p:sldId id="272" r:id="rId23"/>
    <p:sldId id="275" r:id="rId24"/>
    <p:sldId id="276" r:id="rId25"/>
    <p:sldId id="277" r:id="rId26"/>
    <p:sldId id="278" r:id="rId27"/>
    <p:sldId id="292" r:id="rId28"/>
    <p:sldId id="279" r:id="rId29"/>
    <p:sldId id="280" r:id="rId30"/>
    <p:sldId id="281" r:id="rId31"/>
    <p:sldId id="291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4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8018\Desktop\Tushar's%20Thesis%20Data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8018\Desktop\Tushar's%20Thesis%20Data%20graph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8018\Desktop\Tushar's%20Thesis%20Data%20graph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88018\Desktop\Tushar's%20Thesis%20Data%20graph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Weekly</a:t>
            </a:r>
            <a:r>
              <a:rPr lang="en-US" baseline="0"/>
              <a:t> Carotenoid Gain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785101428935952"/>
          <c:y val="2.0153432468593958E-2"/>
          <c:w val="0.79147454707833631"/>
          <c:h val="0.778787223032956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'Carotenoid Mean'!$C$5</c:f>
              <c:strCache>
                <c:ptCount val="1"/>
                <c:pt idx="0">
                  <c:v>T0 (Control)</c:v>
                </c:pt>
              </c:strCache>
            </c:strRef>
          </c:tx>
          <c:spPr>
            <a:solidFill>
              <a:srgbClr val="996600"/>
            </a:solidFill>
            <a:ln>
              <a:noFill/>
            </a:ln>
            <a:effectLst/>
          </c:spPr>
          <c:invertIfNegative val="0"/>
          <c:cat>
            <c:strRef>
              <c:f>'Carotenoid Mean'!$D$4:$I$4</c:f>
              <c:strCache>
                <c:ptCount val="6"/>
                <c:pt idx="0">
                  <c:v> Week-0</c:v>
                </c:pt>
                <c:pt idx="1">
                  <c:v>Week-1</c:v>
                </c:pt>
                <c:pt idx="2">
                  <c:v>Week-2</c:v>
                </c:pt>
                <c:pt idx="3">
                  <c:v>Week-3</c:v>
                </c:pt>
                <c:pt idx="4">
                  <c:v>Week-4</c:v>
                </c:pt>
                <c:pt idx="5">
                  <c:v>Week-5</c:v>
                </c:pt>
              </c:strCache>
            </c:strRef>
          </c:cat>
          <c:val>
            <c:numRef>
              <c:f>'Carotenoid Mean'!$D$5:$I$5</c:f>
              <c:numCache>
                <c:formatCode>0.0000</c:formatCode>
                <c:ptCount val="6"/>
                <c:pt idx="0">
                  <c:v>0.1109</c:v>
                </c:pt>
                <c:pt idx="1">
                  <c:v>0.12180000000000001</c:v>
                </c:pt>
                <c:pt idx="2">
                  <c:v>0.12529999999999999</c:v>
                </c:pt>
                <c:pt idx="3">
                  <c:v>0.12570000000000001</c:v>
                </c:pt>
                <c:pt idx="4">
                  <c:v>0.126</c:v>
                </c:pt>
                <c:pt idx="5">
                  <c:v>0.1263</c:v>
                </c:pt>
              </c:numCache>
            </c:numRef>
          </c:val>
        </c:ser>
        <c:ser>
          <c:idx val="1"/>
          <c:order val="1"/>
          <c:tx>
            <c:strRef>
              <c:f>'Carotenoid Mean'!$C$6</c:f>
              <c:strCache>
                <c:ptCount val="1"/>
                <c:pt idx="0">
                  <c:v>T1  (China Rose)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'Carotenoid Mean'!$D$4:$I$4</c:f>
              <c:strCache>
                <c:ptCount val="6"/>
                <c:pt idx="0">
                  <c:v> Week-0</c:v>
                </c:pt>
                <c:pt idx="1">
                  <c:v>Week-1</c:v>
                </c:pt>
                <c:pt idx="2">
                  <c:v>Week-2</c:v>
                </c:pt>
                <c:pt idx="3">
                  <c:v>Week-3</c:v>
                </c:pt>
                <c:pt idx="4">
                  <c:v>Week-4</c:v>
                </c:pt>
                <c:pt idx="5">
                  <c:v>Week-5</c:v>
                </c:pt>
              </c:strCache>
            </c:strRef>
          </c:cat>
          <c:val>
            <c:numRef>
              <c:f>'Carotenoid Mean'!$D$6:$I$6</c:f>
              <c:numCache>
                <c:formatCode>0.0000</c:formatCode>
                <c:ptCount val="6"/>
                <c:pt idx="0">
                  <c:v>0.10349999999999999</c:v>
                </c:pt>
                <c:pt idx="1">
                  <c:v>0.1242</c:v>
                </c:pt>
                <c:pt idx="2">
                  <c:v>0.12959999999999999</c:v>
                </c:pt>
                <c:pt idx="3">
                  <c:v>0.13650000000000001</c:v>
                </c:pt>
                <c:pt idx="4">
                  <c:v>0.1386</c:v>
                </c:pt>
                <c:pt idx="5">
                  <c:v>0.1454</c:v>
                </c:pt>
              </c:numCache>
            </c:numRef>
          </c:val>
        </c:ser>
        <c:ser>
          <c:idx val="2"/>
          <c:order val="2"/>
          <c:tx>
            <c:strRef>
              <c:f>'Carotenoid Mean'!$C$7</c:f>
              <c:strCache>
                <c:ptCount val="1"/>
                <c:pt idx="0">
                  <c:v>T2 (Marigold)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'Carotenoid Mean'!$D$4:$I$4</c:f>
              <c:strCache>
                <c:ptCount val="6"/>
                <c:pt idx="0">
                  <c:v> Week-0</c:v>
                </c:pt>
                <c:pt idx="1">
                  <c:v>Week-1</c:v>
                </c:pt>
                <c:pt idx="2">
                  <c:v>Week-2</c:v>
                </c:pt>
                <c:pt idx="3">
                  <c:v>Week-3</c:v>
                </c:pt>
                <c:pt idx="4">
                  <c:v>Week-4</c:v>
                </c:pt>
                <c:pt idx="5">
                  <c:v>Week-5</c:v>
                </c:pt>
              </c:strCache>
            </c:strRef>
          </c:cat>
          <c:val>
            <c:numRef>
              <c:f>'Carotenoid Mean'!$D$7:$I$7</c:f>
              <c:numCache>
                <c:formatCode>0.0000</c:formatCode>
                <c:ptCount val="6"/>
                <c:pt idx="0">
                  <c:v>0.123</c:v>
                </c:pt>
                <c:pt idx="1">
                  <c:v>0.15579999999999999</c:v>
                </c:pt>
                <c:pt idx="2">
                  <c:v>0.16980000000000001</c:v>
                </c:pt>
                <c:pt idx="3">
                  <c:v>0.17860000000000001</c:v>
                </c:pt>
                <c:pt idx="4">
                  <c:v>0.1842</c:v>
                </c:pt>
                <c:pt idx="5">
                  <c:v>0.19</c:v>
                </c:pt>
              </c:numCache>
            </c:numRef>
          </c:val>
        </c:ser>
        <c:ser>
          <c:idx val="3"/>
          <c:order val="3"/>
          <c:tx>
            <c:strRef>
              <c:f>'Carotenoid Mean'!$C$8</c:f>
              <c:strCache>
                <c:ptCount val="1"/>
                <c:pt idx="0">
                  <c:v>T3 (Carrot)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'Carotenoid Mean'!$D$4:$I$4</c:f>
              <c:strCache>
                <c:ptCount val="6"/>
                <c:pt idx="0">
                  <c:v> Week-0</c:v>
                </c:pt>
                <c:pt idx="1">
                  <c:v>Week-1</c:v>
                </c:pt>
                <c:pt idx="2">
                  <c:v>Week-2</c:v>
                </c:pt>
                <c:pt idx="3">
                  <c:v>Week-3</c:v>
                </c:pt>
                <c:pt idx="4">
                  <c:v>Week-4</c:v>
                </c:pt>
                <c:pt idx="5">
                  <c:v>Week-5</c:v>
                </c:pt>
              </c:strCache>
            </c:strRef>
          </c:cat>
          <c:val>
            <c:numRef>
              <c:f>'Carotenoid Mean'!$D$8:$I$8</c:f>
              <c:numCache>
                <c:formatCode>0.0000</c:formatCode>
                <c:ptCount val="6"/>
                <c:pt idx="0">
                  <c:v>0.1158</c:v>
                </c:pt>
                <c:pt idx="1">
                  <c:v>0.1368</c:v>
                </c:pt>
                <c:pt idx="2">
                  <c:v>0.14860000000000001</c:v>
                </c:pt>
                <c:pt idx="3">
                  <c:v>0.1565</c:v>
                </c:pt>
                <c:pt idx="4">
                  <c:v>0.1628</c:v>
                </c:pt>
                <c:pt idx="5">
                  <c:v>0.1719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217624"/>
        <c:axId val="198218800"/>
      </c:barChart>
      <c:catAx>
        <c:axId val="198217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18800"/>
        <c:crosses val="autoZero"/>
        <c:auto val="1"/>
        <c:lblAlgn val="ctr"/>
        <c:lblOffset val="100"/>
        <c:noMultiLvlLbl val="0"/>
      </c:catAx>
      <c:valAx>
        <c:axId val="19821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Carotenoids</a:t>
                </a:r>
                <a:r>
                  <a:rPr lang="en-US" sz="1400" baseline="0"/>
                  <a:t> (mg/100kg)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17624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91540285970494262"/>
          <c:y val="0.35342157811053493"/>
          <c:w val="8.4597140295057258E-2"/>
          <c:h val="0.368938447295990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Weekly</a:t>
            </a:r>
            <a:r>
              <a:rPr lang="en-US" baseline="0"/>
              <a:t> weight data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'Weight Mean'!$L$6</c:f>
              <c:strCache>
                <c:ptCount val="1"/>
                <c:pt idx="0">
                  <c:v>T0 (Control)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'Weight Mean'!$M$5:$R$5</c:f>
              <c:strCache>
                <c:ptCount val="6"/>
                <c:pt idx="0">
                  <c:v> Week-0</c:v>
                </c:pt>
                <c:pt idx="1">
                  <c:v>Week-1</c:v>
                </c:pt>
                <c:pt idx="2">
                  <c:v>Week-2</c:v>
                </c:pt>
                <c:pt idx="3">
                  <c:v>Week-3</c:v>
                </c:pt>
                <c:pt idx="4">
                  <c:v>Week-4</c:v>
                </c:pt>
                <c:pt idx="5">
                  <c:v>Week-5</c:v>
                </c:pt>
              </c:strCache>
            </c:strRef>
          </c:cat>
          <c:val>
            <c:numRef>
              <c:f>'Weight Mean'!$M$6:$R$6</c:f>
              <c:numCache>
                <c:formatCode>General</c:formatCode>
                <c:ptCount val="6"/>
                <c:pt idx="0">
                  <c:v>4.4130000000000003</c:v>
                </c:pt>
                <c:pt idx="1">
                  <c:v>4.8899999999999997</c:v>
                </c:pt>
                <c:pt idx="2">
                  <c:v>5.5</c:v>
                </c:pt>
                <c:pt idx="3">
                  <c:v>5.88</c:v>
                </c:pt>
                <c:pt idx="4">
                  <c:v>5.95</c:v>
                </c:pt>
                <c:pt idx="5">
                  <c:v>6.1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'Weight Mean'!$L$7</c:f>
              <c:strCache>
                <c:ptCount val="1"/>
                <c:pt idx="0">
                  <c:v>T1 (China Rose)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'Weight Mean'!$M$5:$R$5</c:f>
              <c:strCache>
                <c:ptCount val="6"/>
                <c:pt idx="0">
                  <c:v> Week-0</c:v>
                </c:pt>
                <c:pt idx="1">
                  <c:v>Week-1</c:v>
                </c:pt>
                <c:pt idx="2">
                  <c:v>Week-2</c:v>
                </c:pt>
                <c:pt idx="3">
                  <c:v>Week-3</c:v>
                </c:pt>
                <c:pt idx="4">
                  <c:v>Week-4</c:v>
                </c:pt>
                <c:pt idx="5">
                  <c:v>Week-5</c:v>
                </c:pt>
              </c:strCache>
            </c:strRef>
          </c:cat>
          <c:val>
            <c:numRef>
              <c:f>'Weight Mean'!$M$7:$R$7</c:f>
              <c:numCache>
                <c:formatCode>General</c:formatCode>
                <c:ptCount val="6"/>
                <c:pt idx="0">
                  <c:v>4.2130000000000001</c:v>
                </c:pt>
                <c:pt idx="1">
                  <c:v>4.3040000000000003</c:v>
                </c:pt>
                <c:pt idx="2">
                  <c:v>4.49</c:v>
                </c:pt>
                <c:pt idx="3">
                  <c:v>4.5469999999999997</c:v>
                </c:pt>
                <c:pt idx="4">
                  <c:v>4.7</c:v>
                </c:pt>
                <c:pt idx="5">
                  <c:v>4.7709999999999999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'Weight Mean'!$L$8</c:f>
              <c:strCache>
                <c:ptCount val="1"/>
                <c:pt idx="0">
                  <c:v>T2 (Marigold)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'Weight Mean'!$M$5:$R$5</c:f>
              <c:strCache>
                <c:ptCount val="6"/>
                <c:pt idx="0">
                  <c:v> Week-0</c:v>
                </c:pt>
                <c:pt idx="1">
                  <c:v>Week-1</c:v>
                </c:pt>
                <c:pt idx="2">
                  <c:v>Week-2</c:v>
                </c:pt>
                <c:pt idx="3">
                  <c:v>Week-3</c:v>
                </c:pt>
                <c:pt idx="4">
                  <c:v>Week-4</c:v>
                </c:pt>
                <c:pt idx="5">
                  <c:v>Week-5</c:v>
                </c:pt>
              </c:strCache>
            </c:strRef>
          </c:cat>
          <c:val>
            <c:numRef>
              <c:f>'Weight Mean'!$M$8:$R$8</c:f>
              <c:numCache>
                <c:formatCode>General</c:formatCode>
                <c:ptCount val="6"/>
                <c:pt idx="0">
                  <c:v>4.3099999999999996</c:v>
                </c:pt>
                <c:pt idx="1">
                  <c:v>4.49</c:v>
                </c:pt>
                <c:pt idx="2">
                  <c:v>4.7</c:v>
                </c:pt>
                <c:pt idx="3">
                  <c:v>4.9370000000000003</c:v>
                </c:pt>
                <c:pt idx="4">
                  <c:v>5.0199999999999996</c:v>
                </c:pt>
                <c:pt idx="5">
                  <c:v>5.13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'Weight Mean'!$L$9</c:f>
              <c:strCache>
                <c:ptCount val="1"/>
                <c:pt idx="0">
                  <c:v>T3 (Carrot)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'Weight Mean'!$M$5:$R$5</c:f>
              <c:strCache>
                <c:ptCount val="6"/>
                <c:pt idx="0">
                  <c:v> Week-0</c:v>
                </c:pt>
                <c:pt idx="1">
                  <c:v>Week-1</c:v>
                </c:pt>
                <c:pt idx="2">
                  <c:v>Week-2</c:v>
                </c:pt>
                <c:pt idx="3">
                  <c:v>Week-3</c:v>
                </c:pt>
                <c:pt idx="4">
                  <c:v>Week-4</c:v>
                </c:pt>
                <c:pt idx="5">
                  <c:v>Week-5</c:v>
                </c:pt>
              </c:strCache>
            </c:strRef>
          </c:cat>
          <c:val>
            <c:numRef>
              <c:f>'Weight Mean'!$M$9:$R$9</c:f>
              <c:numCache>
                <c:formatCode>General</c:formatCode>
                <c:ptCount val="6"/>
                <c:pt idx="0">
                  <c:v>3.3130000000000002</c:v>
                </c:pt>
                <c:pt idx="1">
                  <c:v>3.5</c:v>
                </c:pt>
                <c:pt idx="2">
                  <c:v>3.87</c:v>
                </c:pt>
                <c:pt idx="3">
                  <c:v>3.9169999999999998</c:v>
                </c:pt>
                <c:pt idx="4">
                  <c:v>3.9780000000000002</c:v>
                </c:pt>
                <c:pt idx="5">
                  <c:v>4.0819999999999999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219192"/>
        <c:axId val="198216840"/>
      </c:lineChart>
      <c:catAx>
        <c:axId val="198219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16840"/>
        <c:crosses val="autoZero"/>
        <c:auto val="1"/>
        <c:lblAlgn val="ctr"/>
        <c:lblOffset val="100"/>
        <c:noMultiLvlLbl val="0"/>
      </c:catAx>
      <c:valAx>
        <c:axId val="198216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/>
                  <a:t>G</a:t>
                </a:r>
                <a:r>
                  <a:rPr lang="en-US" sz="2000" dirty="0" smtClean="0"/>
                  <a:t>ram</a:t>
                </a:r>
                <a:endParaRPr lang="en-US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19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Weekly</a:t>
            </a:r>
            <a:r>
              <a:rPr lang="en-US" sz="1800" baseline="0" dirty="0"/>
              <a:t> length </a:t>
            </a:r>
            <a:endParaRPr lang="en-US" sz="1800" dirty="0"/>
          </a:p>
        </c:rich>
      </c:tx>
      <c:layout>
        <c:manualLayout>
          <c:xMode val="edge"/>
          <c:yMode val="edge"/>
          <c:x val="0.46032725901397864"/>
          <c:y val="0.101246120701927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670603674540682"/>
          <c:y val="0.2357983193277311"/>
          <c:w val="0.7709840332458443"/>
          <c:h val="0.66225060102781275"/>
        </c:manualLayout>
      </c:layout>
      <c:lineChart>
        <c:grouping val="standard"/>
        <c:varyColors val="0"/>
        <c:ser>
          <c:idx val="0"/>
          <c:order val="0"/>
          <c:tx>
            <c:strRef>
              <c:f>'Length Mean'!$C$7</c:f>
              <c:strCache>
                <c:ptCount val="1"/>
                <c:pt idx="0">
                  <c:v>T0 (Control)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'Length Mean'!$D$6:$I$6</c:f>
              <c:strCache>
                <c:ptCount val="6"/>
                <c:pt idx="0">
                  <c:v>W-0</c:v>
                </c:pt>
                <c:pt idx="1">
                  <c:v>W-1</c:v>
                </c:pt>
                <c:pt idx="2">
                  <c:v>W-2</c:v>
                </c:pt>
                <c:pt idx="3">
                  <c:v>W-3</c:v>
                </c:pt>
                <c:pt idx="4">
                  <c:v>W-4</c:v>
                </c:pt>
                <c:pt idx="5">
                  <c:v>W-5</c:v>
                </c:pt>
              </c:strCache>
            </c:strRef>
          </c:cat>
          <c:val>
            <c:numRef>
              <c:f>'Length Mean'!$D$7:$I$7</c:f>
              <c:numCache>
                <c:formatCode>General</c:formatCode>
                <c:ptCount val="6"/>
                <c:pt idx="0">
                  <c:v>3.9</c:v>
                </c:pt>
                <c:pt idx="1">
                  <c:v>3.9</c:v>
                </c:pt>
                <c:pt idx="2">
                  <c:v>3.9</c:v>
                </c:pt>
                <c:pt idx="3">
                  <c:v>4.1660000000000004</c:v>
                </c:pt>
                <c:pt idx="4">
                  <c:v>4.2</c:v>
                </c:pt>
                <c:pt idx="5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'Length Mean'!$C$8</c:f>
              <c:strCache>
                <c:ptCount val="1"/>
                <c:pt idx="0">
                  <c:v>T1 (China Rose)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'Length Mean'!$D$6:$I$6</c:f>
              <c:strCache>
                <c:ptCount val="6"/>
                <c:pt idx="0">
                  <c:v>W-0</c:v>
                </c:pt>
                <c:pt idx="1">
                  <c:v>W-1</c:v>
                </c:pt>
                <c:pt idx="2">
                  <c:v>W-2</c:v>
                </c:pt>
                <c:pt idx="3">
                  <c:v>W-3</c:v>
                </c:pt>
                <c:pt idx="4">
                  <c:v>W-4</c:v>
                </c:pt>
                <c:pt idx="5">
                  <c:v>W-5</c:v>
                </c:pt>
              </c:strCache>
            </c:strRef>
          </c:cat>
          <c:val>
            <c:numRef>
              <c:f>'Length Mean'!$D$8:$I$8</c:f>
              <c:numCache>
                <c:formatCode>General</c:formatCode>
                <c:ptCount val="6"/>
                <c:pt idx="0">
                  <c:v>3.8</c:v>
                </c:pt>
                <c:pt idx="1">
                  <c:v>3.8</c:v>
                </c:pt>
                <c:pt idx="2">
                  <c:v>3.8660000000000001</c:v>
                </c:pt>
                <c:pt idx="3">
                  <c:v>4.0659999999999998</c:v>
                </c:pt>
                <c:pt idx="4">
                  <c:v>4.133</c:v>
                </c:pt>
                <c:pt idx="5">
                  <c:v>4.3659999999999997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'Length Mean'!$C$9</c:f>
              <c:strCache>
                <c:ptCount val="1"/>
                <c:pt idx="0">
                  <c:v>T2 (Marigold)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'Length Mean'!$D$6:$I$6</c:f>
              <c:strCache>
                <c:ptCount val="6"/>
                <c:pt idx="0">
                  <c:v>W-0</c:v>
                </c:pt>
                <c:pt idx="1">
                  <c:v>W-1</c:v>
                </c:pt>
                <c:pt idx="2">
                  <c:v>W-2</c:v>
                </c:pt>
                <c:pt idx="3">
                  <c:v>W-3</c:v>
                </c:pt>
                <c:pt idx="4">
                  <c:v>W-4</c:v>
                </c:pt>
                <c:pt idx="5">
                  <c:v>W-5</c:v>
                </c:pt>
              </c:strCache>
            </c:strRef>
          </c:cat>
          <c:val>
            <c:numRef>
              <c:f>'Length Mean'!$D$9:$I$9</c:f>
              <c:numCache>
                <c:formatCode>General</c:formatCode>
                <c:ptCount val="6"/>
                <c:pt idx="0">
                  <c:v>3.766</c:v>
                </c:pt>
                <c:pt idx="1">
                  <c:v>3.8</c:v>
                </c:pt>
                <c:pt idx="2">
                  <c:v>3.9329999999999998</c:v>
                </c:pt>
                <c:pt idx="3">
                  <c:v>4.2</c:v>
                </c:pt>
                <c:pt idx="4">
                  <c:v>4.2332999999999998</c:v>
                </c:pt>
                <c:pt idx="5">
                  <c:v>4.5659999999999998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'Length Mean'!$C$10</c:f>
              <c:strCache>
                <c:ptCount val="1"/>
                <c:pt idx="0">
                  <c:v>T3 (Carrot)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strRef>
              <c:f>'Length Mean'!$D$6:$I$6</c:f>
              <c:strCache>
                <c:ptCount val="6"/>
                <c:pt idx="0">
                  <c:v>W-0</c:v>
                </c:pt>
                <c:pt idx="1">
                  <c:v>W-1</c:v>
                </c:pt>
                <c:pt idx="2">
                  <c:v>W-2</c:v>
                </c:pt>
                <c:pt idx="3">
                  <c:v>W-3</c:v>
                </c:pt>
                <c:pt idx="4">
                  <c:v>W-4</c:v>
                </c:pt>
                <c:pt idx="5">
                  <c:v>W-5</c:v>
                </c:pt>
              </c:strCache>
            </c:strRef>
          </c:cat>
          <c:val>
            <c:numRef>
              <c:f>'Length Mean'!$D$10:$I$10</c:f>
              <c:numCache>
                <c:formatCode>General</c:formatCode>
                <c:ptCount val="6"/>
                <c:pt idx="0">
                  <c:v>3.766</c:v>
                </c:pt>
                <c:pt idx="1">
                  <c:v>3.766</c:v>
                </c:pt>
                <c:pt idx="2">
                  <c:v>3.9</c:v>
                </c:pt>
                <c:pt idx="3">
                  <c:v>4.2300000000000004</c:v>
                </c:pt>
                <c:pt idx="4">
                  <c:v>4.266</c:v>
                </c:pt>
                <c:pt idx="5">
                  <c:v>4.5659999999999998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8217232"/>
        <c:axId val="199869728"/>
      </c:lineChart>
      <c:catAx>
        <c:axId val="19821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869728"/>
        <c:crosses val="autoZero"/>
        <c:auto val="1"/>
        <c:lblAlgn val="ctr"/>
        <c:lblOffset val="100"/>
        <c:noMultiLvlLbl val="0"/>
      </c:catAx>
      <c:valAx>
        <c:axId val="19986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cm</a:t>
                </a:r>
                <a:endParaRPr lang="en-US" sz="24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21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758125149623072"/>
          <c:y val="0.56822249850522455"/>
          <c:w val="0.19241874850376925"/>
          <c:h val="0.252641529131511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425457598778408E-2"/>
          <c:y val="8.2535674253461769E-2"/>
          <c:w val="0.9662199944022396"/>
          <c:h val="0.84228971272815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Sheet1!$N$8</c:f>
              <c:strCache>
                <c:ptCount val="1"/>
                <c:pt idx="0">
                  <c:v>Survival Rate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Sheet1!$M$9:$M$12</c:f>
              <c:strCache>
                <c:ptCount val="4"/>
                <c:pt idx="0">
                  <c:v>T0 (Control feed)</c:v>
                </c:pt>
                <c:pt idx="1">
                  <c:v>T1 (China rose mixed feed)</c:v>
                </c:pt>
                <c:pt idx="2">
                  <c:v>T2 ( Marigold mixed feed)</c:v>
                </c:pt>
                <c:pt idx="3">
                  <c:v>T3 (Carrot mixed feed)</c:v>
                </c:pt>
              </c:strCache>
            </c:strRef>
          </c:cat>
          <c:val>
            <c:numRef>
              <c:f>Sheet1!$N$9:$N$12</c:f>
              <c:numCache>
                <c:formatCode>0%</c:formatCode>
                <c:ptCount val="4"/>
                <c:pt idx="0">
                  <c:v>1</c:v>
                </c:pt>
                <c:pt idx="1">
                  <c:v>0.75</c:v>
                </c:pt>
                <c:pt idx="2">
                  <c:v>1</c:v>
                </c:pt>
                <c:pt idx="3" formatCode="0.00%">
                  <c:v>0.875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9872472"/>
        <c:axId val="199872864"/>
      </c:barChart>
      <c:catAx>
        <c:axId val="199872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872864"/>
        <c:crosses val="autoZero"/>
        <c:auto val="1"/>
        <c:lblAlgn val="ctr"/>
        <c:lblOffset val="100"/>
        <c:noMultiLvlLbl val="0"/>
      </c:catAx>
      <c:valAx>
        <c:axId val="1998728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99872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9E410-5928-4F6A-A75C-13BCD6E60041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21B88-7A58-4FA2-8D5B-F3A6AB612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7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21B88-7A58-4FA2-8D5B-F3A6AB6125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8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21B88-7A58-4FA2-8D5B-F3A6AB6125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9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8878152-299B-4DAE-8ACE-C180DE111B8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FB338F8-2EB0-41E4-8180-D596D60E489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100928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152-299B-4DAE-8ACE-C180DE111B8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8F8-2EB0-41E4-8180-D596D60E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37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152-299B-4DAE-8ACE-C180DE111B8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8F8-2EB0-41E4-8180-D596D60E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5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152-299B-4DAE-8ACE-C180DE111B8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8F8-2EB0-41E4-8180-D596D60E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4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878152-299B-4DAE-8ACE-C180DE111B8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B338F8-2EB0-41E4-8180-D596D60E489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51180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152-299B-4DAE-8ACE-C180DE111B8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8F8-2EB0-41E4-8180-D596D60E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7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152-299B-4DAE-8ACE-C180DE111B8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8F8-2EB0-41E4-8180-D596D60E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8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152-299B-4DAE-8ACE-C180DE111B8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8F8-2EB0-41E4-8180-D596D60E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8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78152-299B-4DAE-8ACE-C180DE111B8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338F8-2EB0-41E4-8180-D596D60E4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3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878152-299B-4DAE-8ACE-C180DE111B8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B338F8-2EB0-41E4-8180-D596D60E48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469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878152-299B-4DAE-8ACE-C180DE111B8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B338F8-2EB0-41E4-8180-D596D60E48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6287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8878152-299B-4DAE-8ACE-C180DE111B85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FB338F8-2EB0-41E4-8180-D596D60E489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239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567" y="-27296"/>
            <a:ext cx="1617785" cy="161778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343391" y="1522513"/>
            <a:ext cx="8046268" cy="18015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Welcome To My Presentation</a:t>
            </a:r>
            <a:endParaRPr lang="en-US" sz="7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513696" y="3514299"/>
            <a:ext cx="7271457" cy="33437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Presented by :</a:t>
            </a:r>
          </a:p>
          <a:p>
            <a:pPr algn="ctr"/>
            <a:r>
              <a:rPr lang="en-US" sz="2800" b="1" dirty="0" smtClean="0"/>
              <a:t>Mohammad Abu </a:t>
            </a:r>
            <a:r>
              <a:rPr lang="en-US" sz="2800" b="1" dirty="0" err="1" smtClean="0"/>
              <a:t>Naeem</a:t>
            </a:r>
            <a:endParaRPr lang="en-US" sz="2800" b="1" dirty="0" smtClean="0"/>
          </a:p>
          <a:p>
            <a:pPr algn="ctr"/>
            <a:r>
              <a:rPr lang="en-US" sz="2800" dirty="0" smtClean="0"/>
              <a:t>MS Fellow</a:t>
            </a:r>
          </a:p>
          <a:p>
            <a:pPr algn="ctr"/>
            <a:r>
              <a:rPr lang="en-US" sz="2800" dirty="0" smtClean="0"/>
              <a:t>Roll No. : 0119/09</a:t>
            </a:r>
          </a:p>
          <a:p>
            <a:pPr algn="ctr"/>
            <a:r>
              <a:rPr lang="en-US" sz="2800" dirty="0" smtClean="0"/>
              <a:t>Reg. No. : 727</a:t>
            </a:r>
          </a:p>
          <a:p>
            <a:pPr algn="ctr"/>
            <a:r>
              <a:rPr lang="en-US" sz="2800" dirty="0" smtClean="0"/>
              <a:t>Department of Fisheries Resource Management </a:t>
            </a:r>
          </a:p>
        </p:txBody>
      </p:sp>
    </p:spTree>
    <p:extLst>
      <p:ext uri="{BB962C8B-B14F-4D97-AF65-F5344CB8AC3E}">
        <p14:creationId xmlns:p14="http://schemas.microsoft.com/office/powerpoint/2010/main" val="338277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76524"/>
              </p:ext>
            </p:extLst>
          </p:nvPr>
        </p:nvGraphicFramePr>
        <p:xfrm>
          <a:off x="1073398" y="1719617"/>
          <a:ext cx="10786506" cy="4571999"/>
        </p:xfrm>
        <a:graphic>
          <a:graphicData uri="http://schemas.openxmlformats.org/drawingml/2006/table">
            <a:tbl>
              <a:tblPr firstRow="1" firstCol="1" bandRow="1">
                <a:tableStyleId>{91EBBBCC-DAD2-459C-BE2E-F6DE35CF9A28}</a:tableStyleId>
              </a:tblPr>
              <a:tblGrid>
                <a:gridCol w="1129476"/>
                <a:gridCol w="2484850"/>
                <a:gridCol w="1242426"/>
                <a:gridCol w="1355372"/>
                <a:gridCol w="1404316"/>
                <a:gridCol w="1443221"/>
                <a:gridCol w="1726845"/>
              </a:tblGrid>
              <a:tr h="17507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Sl. No.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Ingredients Name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Protein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Lipid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Ash 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Moisture </a:t>
                      </a:r>
                      <a:r>
                        <a:rPr lang="en-US" sz="2400" dirty="0">
                          <a:effectLst/>
                        </a:rPr>
                        <a:t>(%)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Carotenoid Value (mg/100g)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  <a:tr h="554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Commercial feed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16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0.007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  <a:tr h="11569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China Rose Flower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15.7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6.8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  6.2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71.02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0.0290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  <a:tr h="554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Carrot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8.7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5.6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75.54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0.0960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  <a:tr h="554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Marigold Flower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12.3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      9.3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7.21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68.05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0.73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78465" y="429904"/>
            <a:ext cx="8490858" cy="10885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Proximate Analysis of </a:t>
            </a:r>
            <a:r>
              <a:rPr lang="en-US" sz="4000" dirty="0" smtClean="0"/>
              <a:t>Feed </a:t>
            </a:r>
            <a:r>
              <a:rPr lang="en-US" sz="4000" dirty="0"/>
              <a:t>Ingredients</a:t>
            </a:r>
          </a:p>
        </p:txBody>
      </p:sp>
      <p:sp>
        <p:nvSpPr>
          <p:cNvPr id="2" name="Oval 1"/>
          <p:cNvSpPr/>
          <p:nvPr/>
        </p:nvSpPr>
        <p:spPr>
          <a:xfrm>
            <a:off x="10440538" y="5691117"/>
            <a:ext cx="1050878" cy="6687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76" y="1295400"/>
            <a:ext cx="4391549" cy="26059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07" y="1185057"/>
            <a:ext cx="4763069" cy="2622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819" y="4050765"/>
            <a:ext cx="4637644" cy="26681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05" y="4047764"/>
            <a:ext cx="4483289" cy="2668137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5636525" y="2360494"/>
            <a:ext cx="446582" cy="382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5400000">
            <a:off x="7915576" y="3761162"/>
            <a:ext cx="292911" cy="382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0800000">
            <a:off x="5728265" y="5141794"/>
            <a:ext cx="446582" cy="382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95639" y="346816"/>
            <a:ext cx="7997588" cy="691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Experimental Feed </a:t>
            </a:r>
            <a:r>
              <a:rPr lang="en-US" sz="4400" dirty="0" smtClean="0">
                <a:solidFill>
                  <a:schemeClr val="tx1"/>
                </a:solidFill>
              </a:rPr>
              <a:t>Preparation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58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80875"/>
              </p:ext>
            </p:extLst>
          </p:nvPr>
        </p:nvGraphicFramePr>
        <p:xfrm>
          <a:off x="974449" y="1317114"/>
          <a:ext cx="9588918" cy="486532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495796"/>
                <a:gridCol w="1788094"/>
                <a:gridCol w="3075539"/>
                <a:gridCol w="1771009"/>
                <a:gridCol w="1458480"/>
              </a:tblGrid>
              <a:tr h="21035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</a:rPr>
                        <a:t>Content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SG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 smtClean="0">
                          <a:effectLst/>
                        </a:rPr>
                        <a:t>T</a:t>
                      </a:r>
                      <a:r>
                        <a:rPr lang="en-SG" sz="1800" baseline="-25000" dirty="0" smtClean="0">
                          <a:effectLst/>
                        </a:rPr>
                        <a:t>0</a:t>
                      </a:r>
                      <a:r>
                        <a:rPr lang="en-SG" sz="1800" dirty="0" smtClean="0">
                          <a:effectLst/>
                        </a:rPr>
                        <a:t> </a:t>
                      </a:r>
                      <a:r>
                        <a:rPr lang="en-SG" sz="1800" dirty="0">
                          <a:effectLst/>
                        </a:rPr>
                        <a:t>(Commercial feed)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</a:rPr>
                        <a:t>T</a:t>
                      </a:r>
                      <a:r>
                        <a:rPr lang="en-SG" sz="1800" baseline="-25000" dirty="0">
                          <a:effectLst/>
                        </a:rPr>
                        <a:t>1 </a:t>
                      </a:r>
                      <a:r>
                        <a:rPr lang="en-SG" sz="1800" dirty="0">
                          <a:effectLst/>
                        </a:rPr>
                        <a:t>(China Rose Mixed Feed) 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</a:rPr>
                        <a:t>T</a:t>
                      </a:r>
                      <a:r>
                        <a:rPr lang="en-SG" sz="1800" baseline="-25000">
                          <a:effectLst/>
                        </a:rPr>
                        <a:t>2 </a:t>
                      </a:r>
                      <a:r>
                        <a:rPr lang="en-SG" sz="1800">
                          <a:effectLst/>
                        </a:rPr>
                        <a:t>(Marigold Mixed Feed)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</a:rPr>
                        <a:t>T</a:t>
                      </a:r>
                      <a:r>
                        <a:rPr lang="en-SG" sz="1800" baseline="-25000" dirty="0">
                          <a:effectLst/>
                        </a:rPr>
                        <a:t>3 </a:t>
                      </a:r>
                      <a:r>
                        <a:rPr lang="en-SG" sz="1800" dirty="0">
                          <a:effectLst/>
                        </a:rPr>
                        <a:t>(Carrot Mixed Feed)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9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</a:rPr>
                        <a:t>Protein 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</a:rPr>
                        <a:t>30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</a:rPr>
                        <a:t>27.82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</a:rPr>
                        <a:t>27.34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</a:rPr>
                        <a:t>28.8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9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</a:rPr>
                        <a:t>Lipid 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</a:rPr>
                        <a:t>06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</a:rPr>
                        <a:t>5.47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</a:rPr>
                        <a:t>5.11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</a:rPr>
                        <a:t>5.58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393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</a:rPr>
                        <a:t>Ash 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</a:rPr>
                        <a:t>16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</a:rPr>
                        <a:t>14.53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</a:rPr>
                        <a:t>14.681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</a:rPr>
                        <a:t>14.44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1436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</a:rPr>
                        <a:t>Moisture 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>
                          <a:effectLst/>
                        </a:rPr>
                        <a:t>11.38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</a:rPr>
                        <a:t>11.47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800" dirty="0">
                          <a:effectLst/>
                        </a:rPr>
                        <a:t>12.24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1018" y="273822"/>
            <a:ext cx="9853683" cy="7369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Proximate Analysis of Experimental Feed</a:t>
            </a:r>
          </a:p>
        </p:txBody>
      </p:sp>
    </p:spTree>
    <p:extLst>
      <p:ext uri="{BB962C8B-B14F-4D97-AF65-F5344CB8AC3E}">
        <p14:creationId xmlns:p14="http://schemas.microsoft.com/office/powerpoint/2010/main" val="68246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xagon 10"/>
          <p:cNvSpPr/>
          <p:nvPr/>
        </p:nvSpPr>
        <p:spPr>
          <a:xfrm>
            <a:off x="4845522" y="3023410"/>
            <a:ext cx="1561662" cy="1312999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69995" y="218151"/>
            <a:ext cx="9853683" cy="7369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Proximate Analysis of Experimental Feed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98897"/>
            <a:ext cx="3768436" cy="189826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51008"/>
            <a:ext cx="3768436" cy="2251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37" y="1398897"/>
            <a:ext cx="4248166" cy="1898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37" y="4023321"/>
            <a:ext cx="4200399" cy="227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893408"/>
              </p:ext>
            </p:extLst>
          </p:nvPr>
        </p:nvGraphicFramePr>
        <p:xfrm>
          <a:off x="764275" y="1044599"/>
          <a:ext cx="9703558" cy="2336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665"/>
                <a:gridCol w="5121018"/>
                <a:gridCol w="3933875"/>
              </a:tblGrid>
              <a:tr h="9479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7655" algn="l"/>
                        </a:tabLst>
                      </a:pPr>
                      <a:r>
                        <a:rPr lang="en-US" sz="2000" dirty="0">
                          <a:effectLst/>
                        </a:rPr>
                        <a:t>Sl. No.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7655" algn="l"/>
                        </a:tabLs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r>
                        <a:rPr lang="en-US" sz="2000" dirty="0" smtClean="0">
                          <a:effectLst/>
                        </a:rPr>
                        <a:t>Ingredients </a:t>
                      </a:r>
                      <a:r>
                        <a:rPr lang="en-US" sz="2000" dirty="0">
                          <a:effectLst/>
                        </a:rPr>
                        <a:t>Name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7655" algn="l"/>
                        </a:tabLst>
                      </a:pPr>
                      <a:r>
                        <a:rPr lang="en-US" sz="2000">
                          <a:effectLst/>
                        </a:rPr>
                        <a:t>Carotenoid Value (mg/100kg)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  <a:tr h="46279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7655" algn="l"/>
                        </a:tabLst>
                      </a:pPr>
                      <a:r>
                        <a:rPr lang="en-US" sz="2000">
                          <a:effectLst/>
                        </a:rPr>
                        <a:t>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7655" algn="l"/>
                        </a:tabLst>
                      </a:pPr>
                      <a:r>
                        <a:rPr lang="en-US" sz="2000">
                          <a:effectLst/>
                        </a:rPr>
                        <a:t>China Rose Flower Mixed Feed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7655" algn="l"/>
                        </a:tabLst>
                      </a:pPr>
                      <a:r>
                        <a:rPr lang="en-US" sz="2000">
                          <a:effectLst/>
                        </a:rPr>
                        <a:t>1.30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  <a:tr h="46279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7655" algn="l"/>
                        </a:tabLst>
                      </a:pPr>
                      <a:r>
                        <a:rPr lang="en-US" sz="2000">
                          <a:effectLst/>
                        </a:rPr>
                        <a:t>02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7655" algn="l"/>
                        </a:tabLst>
                      </a:pPr>
                      <a:r>
                        <a:rPr lang="en-US" sz="2000">
                          <a:effectLst/>
                        </a:rPr>
                        <a:t>Carrot Mixed Feed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7655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2.80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  <a:tr h="462796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7655" algn="l"/>
                        </a:tabLst>
                      </a:pPr>
                      <a:r>
                        <a:rPr lang="en-US" sz="2000">
                          <a:effectLst/>
                        </a:rPr>
                        <a:t>03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7655" algn="l"/>
                        </a:tabLst>
                      </a:pPr>
                      <a:r>
                        <a:rPr lang="en-US" sz="2000" dirty="0">
                          <a:effectLst/>
                        </a:rPr>
                        <a:t>Marigold Flower Mixed Feed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97655" algn="l"/>
                        </a:tabLst>
                      </a:pPr>
                      <a:r>
                        <a:rPr lang="en-US" sz="2000" dirty="0" smtClean="0">
                          <a:effectLst/>
                        </a:rPr>
                        <a:t>16.50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689" y="3801010"/>
            <a:ext cx="3756074" cy="2922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656" y="3814158"/>
            <a:ext cx="3756074" cy="29225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85" y="3773714"/>
            <a:ext cx="4049991" cy="300339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22333" y="122830"/>
            <a:ext cx="9853683" cy="7369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Carotenoid Value of Experimental Feed </a:t>
            </a:r>
          </a:p>
        </p:txBody>
      </p:sp>
      <p:sp>
        <p:nvSpPr>
          <p:cNvPr id="2" name="Oval 1"/>
          <p:cNvSpPr/>
          <p:nvPr/>
        </p:nvSpPr>
        <p:spPr>
          <a:xfrm>
            <a:off x="7996730" y="2852382"/>
            <a:ext cx="1092680" cy="57320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116" y="1428750"/>
            <a:ext cx="4108102" cy="231080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53" y="1428750"/>
            <a:ext cx="4596650" cy="2310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265" y="4258101"/>
            <a:ext cx="4021661" cy="2265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11" y="4175613"/>
            <a:ext cx="4501992" cy="2403252"/>
          </a:xfrm>
          <a:prstGeom prst="rect">
            <a:avLst/>
          </a:prstGeom>
        </p:spPr>
      </p:pic>
      <p:sp>
        <p:nvSpPr>
          <p:cNvPr id="8" name="Diamond 7"/>
          <p:cNvSpPr/>
          <p:nvPr/>
        </p:nvSpPr>
        <p:spPr>
          <a:xfrm>
            <a:off x="4911854" y="3261850"/>
            <a:ext cx="1392072" cy="1473958"/>
          </a:xfrm>
          <a:prstGeom prst="diamond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4275" y="150125"/>
            <a:ext cx="9853683" cy="7369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Sampling &amp; Carotenoid Analysis </a:t>
            </a:r>
          </a:p>
        </p:txBody>
      </p:sp>
    </p:spTree>
    <p:extLst>
      <p:ext uri="{BB962C8B-B14F-4D97-AF65-F5344CB8AC3E}">
        <p14:creationId xmlns:p14="http://schemas.microsoft.com/office/powerpoint/2010/main" val="147467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44054" y="1617260"/>
                <a:ext cx="10529248" cy="4305868"/>
              </a:xfr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lvl="0" indent="0">
                  <a:buNone/>
                </a:pPr>
                <a:r>
                  <a:rPr lang="en-MY" sz="2400" b="1" dirty="0" smtClean="0"/>
                  <a:t>Growth Performance Analysis :</a:t>
                </a:r>
                <a:endParaRPr lang="en-MY" sz="2400" b="1" dirty="0"/>
              </a:p>
              <a:p>
                <a:pPr lvl="0"/>
                <a:r>
                  <a:rPr lang="en-MY" sz="2400" dirty="0" smtClean="0"/>
                  <a:t>Length </a:t>
                </a:r>
                <a:r>
                  <a:rPr lang="en-MY" sz="2400" dirty="0"/>
                  <a:t>gain (cm) = </a:t>
                </a:r>
                <a:r>
                  <a:rPr lang="en-US" sz="2400" dirty="0"/>
                  <a:t>M</a:t>
                </a:r>
                <a:r>
                  <a:rPr lang="bn-BD" sz="2400" dirty="0"/>
                  <a:t>ean</a:t>
                </a:r>
                <a:r>
                  <a:rPr lang="en-MY" sz="2400" dirty="0"/>
                  <a:t> final length- Mean initial </a:t>
                </a:r>
                <a:r>
                  <a:rPr lang="en-MY" sz="2400" dirty="0" smtClean="0"/>
                  <a:t>length</a:t>
                </a:r>
                <a:endParaRPr lang="en-US" sz="2400" dirty="0"/>
              </a:p>
              <a:p>
                <a:pPr lvl="0"/>
                <a:r>
                  <a:rPr lang="en-MY" sz="2400" dirty="0"/>
                  <a:t>Weight gain (g) = </a:t>
                </a:r>
                <a:r>
                  <a:rPr lang="en-US" sz="2400" dirty="0"/>
                  <a:t>M</a:t>
                </a:r>
                <a:r>
                  <a:rPr lang="bn-BD" sz="2400" dirty="0"/>
                  <a:t>ean</a:t>
                </a:r>
                <a:r>
                  <a:rPr lang="en-MY" sz="2400" dirty="0"/>
                  <a:t> final weight- Mean initial </a:t>
                </a:r>
                <a:r>
                  <a:rPr lang="en-MY" sz="2400" dirty="0" smtClean="0"/>
                  <a:t>weight</a:t>
                </a:r>
              </a:p>
              <a:p>
                <a:pPr marL="0" lvl="0" indent="0">
                  <a:buNone/>
                </a:pPr>
                <a:endParaRPr lang="en-US" sz="2400" dirty="0"/>
              </a:p>
              <a:p>
                <a:pPr marL="0" lvl="0" indent="0">
                  <a:buNone/>
                </a:pPr>
                <a:r>
                  <a:rPr lang="en-US" sz="2400" b="1" dirty="0" smtClean="0"/>
                  <a:t>Carotenoid Analysis (</a:t>
                </a:r>
                <a:r>
                  <a:rPr lang="en-US" sz="2400" dirty="0" err="1" smtClean="0"/>
                  <a:t>Torrissen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and </a:t>
                </a:r>
                <a:r>
                  <a:rPr lang="en-US" sz="2400" dirty="0" err="1"/>
                  <a:t>Naevdal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,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1984. </a:t>
                </a:r>
                <a:r>
                  <a:rPr lang="en-US" sz="2400" dirty="0"/>
                  <a:t>methods </a:t>
                </a:r>
                <a:r>
                  <a:rPr lang="en-US" sz="2400" dirty="0" smtClean="0"/>
                  <a:t>)</a:t>
                </a:r>
                <a:r>
                  <a:rPr lang="en-US" sz="2400" b="1" dirty="0" smtClean="0"/>
                  <a:t>:</a:t>
                </a:r>
              </a:p>
              <a:p>
                <a:r>
                  <a:rPr lang="en-US" sz="2400" dirty="0"/>
                  <a:t>Carotenoid Value=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Abs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10000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</a:rPr>
                          <m:t>1900 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100</m:t>
                    </m:r>
                  </m:oMath>
                </a14:m>
                <a:r>
                  <a:rPr lang="en-US" sz="2400" dirty="0"/>
                  <a:t>kg</a:t>
                </a:r>
              </a:p>
              <a:p>
                <a:pPr marL="0" indent="0">
                  <a:buNone/>
                </a:pPr>
                <a:r>
                  <a:rPr lang="en-US" sz="2400" dirty="0"/>
                  <a:t> in where Abs= Pigment Absorption rate which measured by spectrophotometer</a:t>
                </a:r>
              </a:p>
              <a:p>
                <a:pPr marL="0" indent="0">
                  <a:buNone/>
                </a:pPr>
                <a:r>
                  <a:rPr lang="en-US" sz="2400" dirty="0" smtClean="0"/>
                  <a:t>                    </a:t>
                </a:r>
                <a:r>
                  <a:rPr lang="en-US" sz="2400" dirty="0"/>
                  <a:t>V=10</a:t>
                </a:r>
              </a:p>
              <a:p>
                <a:pPr marL="0" lvl="0" indent="0">
                  <a:buNone/>
                </a:pPr>
                <a:endParaRPr lang="en-US" b="1" dirty="0" smtClean="0"/>
              </a:p>
              <a:p>
                <a:pPr marL="0" lv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4054" y="1617260"/>
                <a:ext cx="10529248" cy="4305868"/>
              </a:xfrm>
              <a:blipFill rotWithShape="0">
                <a:blip r:embed="rId2"/>
                <a:stretch>
                  <a:fillRect l="-692" t="-1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4055" y="320722"/>
            <a:ext cx="3650776" cy="7369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Analysis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9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327" y="1539210"/>
            <a:ext cx="3460348" cy="33841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12" y="1539210"/>
            <a:ext cx="3922672" cy="39226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23372" y="358678"/>
            <a:ext cx="5236234" cy="596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Statistical Analysis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45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79990" y="2118553"/>
            <a:ext cx="8434317" cy="19106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31412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68863" y="0"/>
            <a:ext cx="9883219" cy="9346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b="1" dirty="0">
                <a:solidFill>
                  <a:schemeClr val="tx1"/>
                </a:solidFill>
              </a:rPr>
              <a:t>Weekly </a:t>
            </a:r>
            <a:r>
              <a:rPr lang="en-SG" sz="4400" b="1" dirty="0" smtClean="0">
                <a:solidFill>
                  <a:schemeClr val="tx1"/>
                </a:solidFill>
              </a:rPr>
              <a:t>Carotenoid Content </a:t>
            </a:r>
            <a:r>
              <a:rPr lang="en-SG" sz="4400" b="1" dirty="0">
                <a:solidFill>
                  <a:schemeClr val="tx1"/>
                </a:solidFill>
              </a:rPr>
              <a:t>in </a:t>
            </a:r>
            <a:r>
              <a:rPr lang="en-SG" sz="4400" b="1" dirty="0" smtClean="0">
                <a:solidFill>
                  <a:schemeClr val="tx1"/>
                </a:solidFill>
              </a:rPr>
              <a:t>Fish Tissue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5463815"/>
              </p:ext>
            </p:extLst>
          </p:nvPr>
        </p:nvGraphicFramePr>
        <p:xfrm>
          <a:off x="1811016" y="1460311"/>
          <a:ext cx="10212662" cy="4817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55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66715" y="559558"/>
            <a:ext cx="10077102" cy="200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EFFECTS OF NATURAL CAROTENOIDS ON THE BODY COLORATION OF BLUE GOURAMI FISH (</a:t>
            </a:r>
            <a:r>
              <a:rPr lang="en-US" sz="4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Trichogaster</a:t>
            </a:r>
            <a:r>
              <a:rPr lang="en-US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4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trichopterus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305266" y="3644948"/>
            <a:ext cx="6114197" cy="2224586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109728" tIns="54864" rIns="109728" bIns="5486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10969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39483"/>
              </p:ext>
            </p:extLst>
          </p:nvPr>
        </p:nvGraphicFramePr>
        <p:xfrm>
          <a:off x="1266715" y="3290604"/>
          <a:ext cx="10101872" cy="2933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0936"/>
                <a:gridCol w="5050936"/>
              </a:tblGrid>
              <a:tr h="2933274"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n-US" sz="2000" b="1" i="0" u="none" strike="noStrike" kern="1200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Supervisor 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n-US" sz="2000" b="1" i="0" u="none" strike="noStrike" kern="1200" cap="none" normalizeH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Shahida</a:t>
                      </a:r>
                      <a:r>
                        <a:rPr kumimoji="0" lang="en-US" sz="2000" b="1" i="0" u="none" strike="noStrike" kern="1200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Arfine</a:t>
                      </a:r>
                      <a:r>
                        <a:rPr kumimoji="0" lang="en-US" sz="2000" b="1" i="0" u="none" strike="noStrike" kern="1200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Shimul</a:t>
                      </a:r>
                      <a:endParaRPr kumimoji="0" lang="en-US" sz="2000" b="1" i="0" u="none" strike="noStrike" kern="1200" cap="none" normalizeH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n-US" sz="2000" b="1" i="0" u="none" strike="noStrike" kern="1200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Assistant Professor</a:t>
                      </a:r>
                    </a:p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n-US" sz="2000" b="1" i="0" u="none" strike="noStrike" kern="1200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Department of Fisheries Resource Management</a:t>
                      </a:r>
                    </a:p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n-US" sz="2000" b="1" i="0" u="none" strike="noStrike" kern="1200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Faculty of Fisheries</a:t>
                      </a:r>
                    </a:p>
                    <a:p>
                      <a:pPr algn="ctr"/>
                      <a:r>
                        <a:rPr kumimoji="0" lang="en-US" sz="2000" b="1" i="0" u="none" strike="noStrike" kern="1200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CVASU</a:t>
                      </a:r>
                      <a:endParaRPr kumimoji="0" lang="en-US" sz="2000" b="1" i="0" u="none" strike="noStrike" kern="1200" cap="none" normalizeH="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n-US" sz="2000" b="1" i="0" u="none" strike="noStrike" kern="1200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Co-supervisor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n-US" sz="2000" b="1" i="0" u="none" strike="noStrike" kern="1200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Dr. Sk. Ahmad Al </a:t>
                      </a:r>
                      <a:r>
                        <a:rPr kumimoji="0" lang="en-US" sz="2000" b="1" i="0" u="none" strike="noStrike" kern="1200" cap="none" normalizeH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Nahid</a:t>
                      </a:r>
                      <a:endParaRPr kumimoji="0" lang="en-US" sz="2000" b="1" i="0" u="none" strike="noStrike" kern="1200" cap="none" normalizeH="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n-US" sz="2000" b="1" i="0" u="none" strike="noStrike" kern="1200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Associate Professor and Head</a:t>
                      </a:r>
                    </a:p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n-US" sz="2000" b="1" i="0" u="none" strike="noStrike" kern="1200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Department of Fisheries Resource Management</a:t>
                      </a:r>
                    </a:p>
                    <a:p>
                      <a:pPr lvl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0" lang="en-US" sz="2000" b="1" i="0" u="none" strike="noStrike" kern="1200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Faculty of Fisheries</a:t>
                      </a:r>
                    </a:p>
                    <a:p>
                      <a:pPr marL="0" marR="0" indent="0" algn="ctr" defTabSz="10969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kern="1200" cap="none" normalizeH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CVASU</a:t>
                      </a:r>
                    </a:p>
                    <a:p>
                      <a:pPr algn="ctr"/>
                      <a:endParaRPr lang="en-US" sz="2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64272" y="2947915"/>
            <a:ext cx="11427727" cy="81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305266" y="3404382"/>
            <a:ext cx="0" cy="2349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773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73" y="1731818"/>
            <a:ext cx="10117122" cy="4439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44973" y="570580"/>
            <a:ext cx="9805182" cy="10050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Final Carotenoid Gain in Fish Tissue</a:t>
            </a:r>
          </a:p>
        </p:txBody>
      </p:sp>
      <p:sp>
        <p:nvSpPr>
          <p:cNvPr id="6" name="Oval 5"/>
          <p:cNvSpPr/>
          <p:nvPr/>
        </p:nvSpPr>
        <p:spPr>
          <a:xfrm>
            <a:off x="7582486" y="1955409"/>
            <a:ext cx="1181686" cy="165998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1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2" t="-1073" r="16018" b="5976"/>
          <a:stretch/>
        </p:blipFill>
        <p:spPr>
          <a:xfrm rot="16200000">
            <a:off x="2661412" y="2943151"/>
            <a:ext cx="2127301" cy="4350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97135" y="1170176"/>
            <a:ext cx="4350953" cy="2394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4" t="3468" r="23449" b="6359"/>
          <a:stretch/>
        </p:blipFill>
        <p:spPr>
          <a:xfrm rot="5400000">
            <a:off x="7208961" y="2845620"/>
            <a:ext cx="2127300" cy="45460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t="212" r="15232" b="7256"/>
          <a:stretch/>
        </p:blipFill>
        <p:spPr>
          <a:xfrm rot="5400000">
            <a:off x="2345091" y="135622"/>
            <a:ext cx="2394252" cy="45460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29338" y="3491684"/>
            <a:ext cx="3643086" cy="30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T0 (Control Feeds)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51069" y="3491684"/>
            <a:ext cx="3643086" cy="30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T1 (Chia Rose Mixed)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03469" y="6375295"/>
            <a:ext cx="3643086" cy="30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T3 (Carrot Mixed)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29338" y="6400195"/>
            <a:ext cx="3643086" cy="307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T2 (Marigold Mixed)</a:t>
            </a:r>
          </a:p>
        </p:txBody>
      </p:sp>
      <p:sp>
        <p:nvSpPr>
          <p:cNvPr id="18" name="Round Single Corner Rectangle 17"/>
          <p:cNvSpPr/>
          <p:nvPr/>
        </p:nvSpPr>
        <p:spPr>
          <a:xfrm>
            <a:off x="1256608" y="280545"/>
            <a:ext cx="9485993" cy="1045028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Final Carotenoid Gain of Blue Gourami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653502" y="4108969"/>
            <a:ext cx="4143115" cy="208368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5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11681" y="429904"/>
            <a:ext cx="8046720" cy="7877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4400" b="1" dirty="0">
                <a:solidFill>
                  <a:schemeClr val="tx1"/>
                </a:solidFill>
              </a:rPr>
              <a:t>Growth Rate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554601"/>
              </p:ext>
            </p:extLst>
          </p:nvPr>
        </p:nvGraphicFramePr>
        <p:xfrm>
          <a:off x="1482718" y="1395453"/>
          <a:ext cx="9515644" cy="5179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27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274" y="1460483"/>
            <a:ext cx="10235821" cy="4653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6418" y="351692"/>
            <a:ext cx="7737231" cy="9425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Final Weight Gain</a:t>
            </a:r>
          </a:p>
        </p:txBody>
      </p:sp>
      <p:sp>
        <p:nvSpPr>
          <p:cNvPr id="2" name="Oval 1"/>
          <p:cNvSpPr/>
          <p:nvPr/>
        </p:nvSpPr>
        <p:spPr>
          <a:xfrm>
            <a:off x="3578308" y="1460483"/>
            <a:ext cx="799727" cy="101138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8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3372" y="429904"/>
            <a:ext cx="8356210" cy="11597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Weekly Length Data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8607573"/>
              </p:ext>
            </p:extLst>
          </p:nvPr>
        </p:nvGraphicFramePr>
        <p:xfrm>
          <a:off x="1398897" y="1589649"/>
          <a:ext cx="9933294" cy="526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0078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5596E6"/>
              </a:clrFrom>
              <a:clrTo>
                <a:srgbClr val="5596E6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228"/>
                    </a14:imgEffect>
                    <a14:imgEffect>
                      <a14:saturation sat="19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980" y="1606844"/>
            <a:ext cx="8434789" cy="4385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5980" y="267287"/>
            <a:ext cx="7906043" cy="9988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Final Length Gain </a:t>
            </a:r>
          </a:p>
        </p:txBody>
      </p:sp>
      <p:sp>
        <p:nvSpPr>
          <p:cNvPr id="2" name="Oval 1"/>
          <p:cNvSpPr/>
          <p:nvPr/>
        </p:nvSpPr>
        <p:spPr>
          <a:xfrm>
            <a:off x="7137400" y="2298700"/>
            <a:ext cx="774700" cy="8255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8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61846" y="429904"/>
            <a:ext cx="7596554" cy="13504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Survival Rate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396892"/>
              </p:ext>
            </p:extLst>
          </p:nvPr>
        </p:nvGraphicFramePr>
        <p:xfrm>
          <a:off x="2216728" y="1780403"/>
          <a:ext cx="8215746" cy="491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225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200" dirty="0" smtClean="0"/>
              <a:t>All Natural content mixed feed treatment (T1,T2,T3) shows better result in body coloration than the control feed(T0) treatment.</a:t>
            </a:r>
          </a:p>
          <a:p>
            <a:pPr algn="just"/>
            <a:r>
              <a:rPr lang="en-US" sz="3200" dirty="0" smtClean="0"/>
              <a:t>Among </a:t>
            </a:r>
            <a:r>
              <a:rPr lang="en-US" sz="3200" dirty="0"/>
              <a:t>all </a:t>
            </a:r>
            <a:r>
              <a:rPr lang="en-US" sz="3200" dirty="0" smtClean="0"/>
              <a:t>experimental treatment T2 treatment (Marigold Flower mixed </a:t>
            </a:r>
            <a:r>
              <a:rPr lang="en-US" sz="3200" dirty="0"/>
              <a:t>f</a:t>
            </a:r>
            <a:r>
              <a:rPr lang="en-US" sz="3200" dirty="0" smtClean="0"/>
              <a:t>eed)  fishes shows best result in carotenoid gain and in survival rate.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403763" y="374732"/>
            <a:ext cx="7536873" cy="12746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Research Outcome</a:t>
            </a:r>
          </a:p>
        </p:txBody>
      </p:sp>
    </p:spTree>
    <p:extLst>
      <p:ext uri="{BB962C8B-B14F-4D97-AF65-F5344CB8AC3E}">
        <p14:creationId xmlns:p14="http://schemas.microsoft.com/office/powerpoint/2010/main" val="26251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algn="just"/>
            <a:r>
              <a:rPr lang="en-US" sz="4000" dirty="0" smtClean="0"/>
              <a:t>May ensure  </a:t>
            </a:r>
            <a:r>
              <a:rPr lang="en-US" sz="4000" dirty="0"/>
              <a:t>great </a:t>
            </a:r>
            <a:r>
              <a:rPr lang="en-US" sz="4000" dirty="0" smtClean="0"/>
              <a:t>potentiality </a:t>
            </a:r>
            <a:r>
              <a:rPr lang="en-US" sz="4000" dirty="0"/>
              <a:t>for the use of natural plant-based carotenoids for pigmentation in </a:t>
            </a:r>
            <a:r>
              <a:rPr lang="en-US" sz="4000" dirty="0" smtClean="0"/>
              <a:t>aquaculture.</a:t>
            </a:r>
          </a:p>
          <a:p>
            <a:pPr algn="just"/>
            <a:r>
              <a:rPr lang="en-US" sz="4000" dirty="0">
                <a:latin typeface="+mj-lt"/>
                <a:cs typeface="Times New Roman" pitchFamily="18" charset="0"/>
              </a:rPr>
              <a:t>Has wide range of benefit to boosting </a:t>
            </a:r>
            <a:r>
              <a:rPr lang="en-US" sz="4000" dirty="0" smtClean="0">
                <a:latin typeface="+mj-lt"/>
                <a:cs typeface="Times New Roman" pitchFamily="18" charset="0"/>
              </a:rPr>
              <a:t>fish coloration by using </a:t>
            </a:r>
            <a:r>
              <a:rPr lang="en-US" sz="4000" dirty="0" smtClean="0">
                <a:latin typeface="+mj-lt"/>
              </a:rPr>
              <a:t>natural</a:t>
            </a:r>
            <a:r>
              <a:rPr lang="en-US" sz="4000" dirty="0">
                <a:latin typeface="+mj-lt"/>
              </a:rPr>
              <a:t>, environmentally </a:t>
            </a:r>
            <a:r>
              <a:rPr lang="en-US" sz="4000" dirty="0" smtClean="0">
                <a:latin typeface="+mj-lt"/>
              </a:rPr>
              <a:t>friendly </a:t>
            </a:r>
            <a:r>
              <a:rPr lang="en-US" sz="4000" dirty="0" smtClean="0"/>
              <a:t>pigment</a:t>
            </a:r>
          </a:p>
          <a:p>
            <a:pPr algn="just"/>
            <a:r>
              <a:rPr lang="en-US" sz="4000" dirty="0">
                <a:latin typeface="+mj-lt"/>
                <a:cs typeface="Times New Roman" pitchFamily="18" charset="0"/>
              </a:rPr>
              <a:t>Will add a new dimension for progression of </a:t>
            </a:r>
            <a:r>
              <a:rPr lang="en-US" sz="4000" dirty="0" smtClean="0">
                <a:latin typeface="+mj-lt"/>
                <a:cs typeface="Times New Roman" pitchFamily="18" charset="0"/>
              </a:rPr>
              <a:t> ornamental fish </a:t>
            </a:r>
            <a:r>
              <a:rPr lang="en-US" sz="4000" dirty="0">
                <a:latin typeface="+mj-lt"/>
                <a:cs typeface="Times New Roman" pitchFamily="18" charset="0"/>
              </a:rPr>
              <a:t>sector in </a:t>
            </a:r>
            <a:r>
              <a:rPr lang="en-US" sz="4000" dirty="0" smtClean="0">
                <a:latin typeface="+mj-lt"/>
                <a:cs typeface="Times New Roman" pitchFamily="18" charset="0"/>
              </a:rPr>
              <a:t>Bangladesh.</a:t>
            </a:r>
            <a:endParaRPr lang="en-US" sz="4000" dirty="0">
              <a:latin typeface="+mj-lt"/>
              <a:cs typeface="Times New Roman" pitchFamily="18" charset="0"/>
            </a:endParaRPr>
          </a:p>
          <a:p>
            <a:pPr algn="just"/>
            <a:endParaRPr lang="en-US" sz="4000" b="1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02523" y="534572"/>
            <a:ext cx="7315200" cy="12660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0336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200" dirty="0" smtClean="0"/>
              <a:t>Natural carotenoids mixed fed can replace artificial color enhancer.</a:t>
            </a:r>
            <a:endParaRPr lang="en-US" sz="3200" dirty="0"/>
          </a:p>
          <a:p>
            <a:pPr lvl="0"/>
            <a:r>
              <a:rPr lang="en-US" sz="3200" dirty="0"/>
              <a:t>Natural carotenoids may be used in improving the total </a:t>
            </a:r>
            <a:r>
              <a:rPr lang="en-US" sz="3200" dirty="0" smtClean="0"/>
              <a:t>coloration.</a:t>
            </a:r>
            <a:endParaRPr lang="en-US" sz="3200" dirty="0"/>
          </a:p>
          <a:p>
            <a:pPr lvl="0"/>
            <a:r>
              <a:rPr lang="en-US" sz="3200" dirty="0"/>
              <a:t>Farmer will be enabling to produce low-cost feed using natural carotenoid as it is locally available and very cheap.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82018" y="604911"/>
            <a:ext cx="8088924" cy="1448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Recommendation</a:t>
            </a:r>
          </a:p>
        </p:txBody>
      </p:sp>
    </p:spTree>
    <p:extLst>
      <p:ext uri="{BB962C8B-B14F-4D97-AF65-F5344CB8AC3E}">
        <p14:creationId xmlns:p14="http://schemas.microsoft.com/office/powerpoint/2010/main" val="41270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21373" y="191069"/>
            <a:ext cx="5199797" cy="76427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INTRODUCTION 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1050877" y="1132764"/>
            <a:ext cx="10549720" cy="452431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Blue </a:t>
            </a:r>
            <a:r>
              <a:rPr lang="en-US" sz="2400" dirty="0"/>
              <a:t>gourami (</a:t>
            </a:r>
            <a:r>
              <a:rPr lang="en-US" sz="2400" i="1" dirty="0" err="1"/>
              <a:t>Trichogaster</a:t>
            </a:r>
            <a:r>
              <a:rPr lang="en-US" sz="2400" i="1" dirty="0"/>
              <a:t> </a:t>
            </a:r>
            <a:r>
              <a:rPr lang="en-US" sz="2400" i="1" dirty="0" err="1"/>
              <a:t>trichopterus</a:t>
            </a:r>
            <a:r>
              <a:rPr lang="en-US" sz="2400" dirty="0"/>
              <a:t>) is a new fish in aquaculture, used in hobbies and marketed all over the world</a:t>
            </a:r>
            <a:r>
              <a:rPr lang="en-US" sz="2400" dirty="0" smtClean="0"/>
              <a:t>.</a:t>
            </a:r>
            <a:endParaRPr lang="en-US" sz="2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Attractive coloration determines the commercial value of ornamental </a:t>
            </a:r>
            <a:r>
              <a:rPr lang="en-US" sz="2400" dirty="0" smtClean="0"/>
              <a:t>fish.</a:t>
            </a:r>
            <a:endParaRPr lang="en-US" sz="2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Carotenoids are the primary source of color in the skin of the ornamental </a:t>
            </a:r>
            <a:r>
              <a:rPr lang="en-US" sz="2400" dirty="0" smtClean="0"/>
              <a:t>fishes</a:t>
            </a:r>
            <a:endParaRPr lang="en-US" sz="2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Coloration may be improve in several ways in case of ornamental fishes such as feed, background color, light, maintenance of favorable water pH and temperature etc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algn="just">
              <a:spcBef>
                <a:spcPts val="8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Honorable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Vice-chancellor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Chattogram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Veterinary and Animal Sciences University.</a:t>
            </a:r>
          </a:p>
          <a:p>
            <a:pPr marL="274320" indent="-274320" algn="just">
              <a:spcBef>
                <a:spcPts val="8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Honorable Dean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Prof. Dr.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Nurul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Absar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Khan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Faculty of Fisheries</a:t>
            </a:r>
          </a:p>
          <a:p>
            <a:pPr marL="274320" indent="-274320" algn="just">
              <a:spcBef>
                <a:spcPts val="8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 supervisor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Shahida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Arfine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Shimul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co-supervisor 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Sk. Ahmad Al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Nahid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algn="just">
              <a:spcBef>
                <a:spcPts val="800"/>
              </a:spcBef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other faculty members.</a:t>
            </a:r>
          </a:p>
          <a:p>
            <a:pPr marL="274320" indent="-274320" algn="just">
              <a:spcBef>
                <a:spcPts val="800"/>
              </a:spcBef>
              <a:buFont typeface="Wingdings" pitchFamily="2" charset="2"/>
              <a:buChar char="v"/>
            </a:pP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 family members, friends and all of my well-wishers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67951" y="429904"/>
            <a:ext cx="8328074" cy="14692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tx1"/>
                </a:solidFill>
              </a:rPr>
              <a:t>Acknowledgement</a:t>
            </a:r>
            <a:endParaRPr lang="en-US" sz="4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23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9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797" y="210782"/>
            <a:ext cx="5495919" cy="3569648"/>
          </a:xfrm>
        </p:spPr>
      </p:pic>
      <p:sp>
        <p:nvSpPr>
          <p:cNvPr id="5" name="Oval 4"/>
          <p:cNvSpPr/>
          <p:nvPr/>
        </p:nvSpPr>
        <p:spPr>
          <a:xfrm>
            <a:off x="1241947" y="3575714"/>
            <a:ext cx="4653886" cy="23610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/>
          </a:p>
          <a:p>
            <a:pPr algn="ctr"/>
            <a:endParaRPr lang="en-US" sz="3000" b="1" dirty="0" smtClean="0"/>
          </a:p>
          <a:p>
            <a:pPr algn="ctr"/>
            <a:r>
              <a:rPr lang="en-US" sz="3000" b="1" dirty="0" smtClean="0"/>
              <a:t>To improve coloration of the blue gourami fish.</a:t>
            </a:r>
            <a:br>
              <a:rPr lang="en-US" sz="3000" b="1" dirty="0" smtClean="0"/>
            </a:br>
            <a:r>
              <a:rPr lang="en-US" sz="3000" b="1" dirty="0" smtClean="0"/>
              <a:t/>
            </a:r>
            <a:br>
              <a:rPr lang="en-US" sz="3000" b="1" dirty="0" smtClean="0"/>
            </a:br>
            <a:endParaRPr lang="en-US" sz="3000" b="1" dirty="0"/>
          </a:p>
        </p:txBody>
      </p:sp>
      <p:sp>
        <p:nvSpPr>
          <p:cNvPr id="6" name="Oval 5"/>
          <p:cNvSpPr/>
          <p:nvPr/>
        </p:nvSpPr>
        <p:spPr>
          <a:xfrm>
            <a:off x="7212630" y="3521123"/>
            <a:ext cx="4549465" cy="241565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000" b="1" dirty="0"/>
              <a:t>To increase market and aesthetic value of blue gourami  </a:t>
            </a:r>
            <a:r>
              <a:rPr lang="en-US" sz="3000" b="1" dirty="0" smtClean="0"/>
              <a:t>fish.</a:t>
            </a:r>
            <a:endParaRPr lang="en-US" sz="30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7467" y="2399385"/>
            <a:ext cx="8490858" cy="1088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0" dirty="0"/>
          </a:p>
          <a:p>
            <a:pPr algn="ctr"/>
            <a:r>
              <a:rPr lang="en-US" sz="8000" dirty="0" smtClean="0"/>
              <a:t>Materials &amp; Methods 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034" y="0"/>
            <a:ext cx="923728" cy="97067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699326" y="2171412"/>
            <a:ext cx="2784143" cy="302980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479387" y="409434"/>
            <a:ext cx="4852803" cy="28923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Duration of Research:</a:t>
            </a:r>
          </a:p>
          <a:p>
            <a:pPr algn="ctr"/>
            <a:r>
              <a:rPr lang="en-US" sz="2800" dirty="0" smtClean="0"/>
              <a:t>4 months (120 days)</a:t>
            </a:r>
            <a:r>
              <a:rPr lang="en-US" sz="2800" dirty="0"/>
              <a:t> (</a:t>
            </a:r>
            <a:r>
              <a:rPr lang="en-US" sz="2800" dirty="0" smtClean="0"/>
              <a:t>September to </a:t>
            </a:r>
            <a:r>
              <a:rPr lang="en-US" sz="2800" dirty="0"/>
              <a:t>December, </a:t>
            </a:r>
            <a:r>
              <a:rPr lang="en-US" sz="2800" dirty="0" smtClean="0"/>
              <a:t>2019)</a:t>
            </a:r>
            <a:endParaRPr lang="en-US" sz="2800" dirty="0"/>
          </a:p>
        </p:txBody>
      </p:sp>
      <p:sp>
        <p:nvSpPr>
          <p:cNvPr id="12" name="Rounded Rectangle 11"/>
          <p:cNvSpPr/>
          <p:nvPr/>
        </p:nvSpPr>
        <p:spPr>
          <a:xfrm>
            <a:off x="6624862" y="3711184"/>
            <a:ext cx="4707329" cy="2867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Water Quality Parameters : </a:t>
            </a:r>
          </a:p>
          <a:p>
            <a:pPr algn="ctr"/>
            <a:r>
              <a:rPr lang="en-US" sz="2800" dirty="0" smtClean="0"/>
              <a:t>DO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/>
              <a:t> 5-7 PPM</a:t>
            </a:r>
          </a:p>
          <a:p>
            <a:pPr algn="ctr"/>
            <a:r>
              <a:rPr lang="en-US" sz="2800" dirty="0" smtClean="0"/>
              <a:t>pH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/>
              <a:t> 7-8.5</a:t>
            </a:r>
          </a:p>
          <a:p>
            <a:pPr algn="ctr"/>
            <a:r>
              <a:rPr lang="en-US" sz="2800" dirty="0" smtClean="0"/>
              <a:t>Water temp.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r>
              <a:rPr lang="en-US" sz="2800" dirty="0" smtClean="0"/>
              <a:t> 24-28 </a:t>
            </a:r>
            <a:r>
              <a:rPr lang="en-US" sz="2800" baseline="30000" dirty="0"/>
              <a:t>0</a:t>
            </a:r>
            <a:r>
              <a:rPr lang="en-US" sz="2800" dirty="0"/>
              <a:t>C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32763" y="409434"/>
            <a:ext cx="4622995" cy="27968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Study Site:</a:t>
            </a:r>
          </a:p>
          <a:p>
            <a:pPr algn="ctr"/>
            <a:r>
              <a:rPr lang="en-US" sz="2800" dirty="0" smtClean="0"/>
              <a:t>CVASU Wet Lab &amp; Ecology Lab</a:t>
            </a:r>
            <a:endParaRPr lang="en-US" sz="2800" dirty="0"/>
          </a:p>
        </p:txBody>
      </p:sp>
      <p:sp>
        <p:nvSpPr>
          <p:cNvPr id="14" name="Rounded Rectangle 13"/>
          <p:cNvSpPr/>
          <p:nvPr/>
        </p:nvSpPr>
        <p:spPr>
          <a:xfrm>
            <a:off x="1146411" y="3711184"/>
            <a:ext cx="4958633" cy="27510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Feed type: Formulated &amp; natural carotenoid enriched feed. </a:t>
            </a:r>
            <a:endParaRPr lang="en-US" sz="2800" dirty="0"/>
          </a:p>
          <a:p>
            <a:pPr algn="ctr"/>
            <a:r>
              <a:rPr lang="en-US" sz="2800" dirty="0" smtClean="0"/>
              <a:t>Quantity: 5% of the total biomass in each tank.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9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098" y="646646"/>
            <a:ext cx="8524073" cy="57255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45199"/>
              </p:ext>
            </p:extLst>
          </p:nvPr>
        </p:nvGraphicFramePr>
        <p:xfrm>
          <a:off x="697141" y="971550"/>
          <a:ext cx="11217356" cy="620644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3766789"/>
                <a:gridCol w="3625449"/>
                <a:gridCol w="1543509"/>
                <a:gridCol w="2281609"/>
              </a:tblGrid>
              <a:tr h="10287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Dietary treatment groups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Treatment × Replication (</a:t>
                      </a:r>
                      <a:r>
                        <a:rPr lang="en-US" sz="2000" dirty="0" err="1">
                          <a:effectLst/>
                        </a:rPr>
                        <a:t>T</a:t>
                      </a:r>
                      <a:r>
                        <a:rPr lang="en-US" sz="2000" baseline="-25000" dirty="0" err="1">
                          <a:effectLst/>
                        </a:rPr>
                        <a:t>n</a:t>
                      </a:r>
                      <a:r>
                        <a:rPr lang="en-US" sz="2000" dirty="0">
                          <a:effectLst/>
                        </a:rPr>
                        <a:t>× </a:t>
                      </a:r>
                      <a:r>
                        <a:rPr lang="en-US" sz="2000" dirty="0" err="1">
                          <a:effectLst/>
                        </a:rPr>
                        <a:t>R</a:t>
                      </a:r>
                      <a:r>
                        <a:rPr lang="en-US" sz="2000" baseline="-25000" dirty="0" err="1">
                          <a:effectLst/>
                        </a:rPr>
                        <a:t>n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No. of fishes per tank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Total no. of fish per treatments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175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0</a:t>
                      </a:r>
                      <a:r>
                        <a:rPr lang="en-US" sz="1800" dirty="0">
                          <a:effectLst/>
                        </a:rPr>
                        <a:t> (100% Commercial feed, without natural carotenoid mixing group)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0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1 </a:t>
                      </a:r>
                      <a:r>
                        <a:rPr lang="en-US" sz="1800" dirty="0">
                          <a:effectLst/>
                        </a:rPr>
                        <a:t>(Tank no.01)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1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0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2 </a:t>
                      </a:r>
                      <a:r>
                        <a:rPr lang="en-US" sz="1800" dirty="0">
                          <a:effectLst/>
                        </a:rPr>
                        <a:t>(Tank no.02)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0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3 </a:t>
                      </a:r>
                      <a:r>
                        <a:rPr lang="en-US" sz="1800" dirty="0">
                          <a:effectLst/>
                        </a:rPr>
                        <a:t>(Tank no.03)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75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r>
                        <a:rPr lang="en-US" sz="1800" baseline="-25000">
                          <a:effectLst/>
                        </a:rPr>
                        <a:t>1</a:t>
                      </a:r>
                      <a:r>
                        <a:rPr lang="en-US" sz="1800">
                          <a:effectLst/>
                        </a:rPr>
                        <a:t> (15% China rose flower mixed)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(Tank no.04)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1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 (Tank no.05)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1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3 </a:t>
                      </a:r>
                      <a:r>
                        <a:rPr lang="en-US" sz="1800" dirty="0">
                          <a:effectLst/>
                        </a:rPr>
                        <a:t>(Tank no.06)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75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</a:t>
                      </a:r>
                      <a:r>
                        <a:rPr lang="en-US" sz="1800" baseline="-25000">
                          <a:effectLst/>
                        </a:rPr>
                        <a:t>2</a:t>
                      </a:r>
                      <a:r>
                        <a:rPr lang="en-US" sz="1800">
                          <a:effectLst/>
                        </a:rPr>
                        <a:t> (15% Marigold flower mixed)</a:t>
                      </a: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1 </a:t>
                      </a:r>
                      <a:r>
                        <a:rPr lang="en-US" sz="1800" dirty="0">
                          <a:effectLst/>
                        </a:rPr>
                        <a:t>(Tank no.07)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81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2 </a:t>
                      </a:r>
                      <a:r>
                        <a:rPr lang="en-US" sz="1800" dirty="0">
                          <a:effectLst/>
                        </a:rPr>
                        <a:t>(Tank no.08)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3 </a:t>
                      </a:r>
                      <a:r>
                        <a:rPr lang="en-US" sz="1800" dirty="0">
                          <a:effectLst/>
                        </a:rPr>
                        <a:t>(Tank no.09)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759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 ( 15% </a:t>
                      </a:r>
                      <a:r>
                        <a:rPr lang="en-US" sz="1800" dirty="0" smtClean="0">
                          <a:effectLst/>
                        </a:rPr>
                        <a:t>Carrot </a:t>
                      </a:r>
                      <a:r>
                        <a:rPr lang="en-US" sz="1800" dirty="0">
                          <a:effectLst/>
                        </a:rPr>
                        <a:t>mixed)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1 </a:t>
                      </a:r>
                      <a:r>
                        <a:rPr lang="en-US" sz="1800" dirty="0">
                          <a:effectLst/>
                        </a:rPr>
                        <a:t>(Tank no.10)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514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2 </a:t>
                      </a:r>
                      <a:r>
                        <a:rPr lang="en-US" sz="1800" dirty="0">
                          <a:effectLst/>
                        </a:rPr>
                        <a:t>(Tank no.11)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17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</a:t>
                      </a:r>
                      <a:r>
                        <a:rPr lang="en-US" sz="1800" baseline="-25000" dirty="0">
                          <a:effectLst/>
                        </a:rPr>
                        <a:t>3</a:t>
                      </a: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3 </a:t>
                      </a:r>
                      <a:r>
                        <a:rPr lang="en-US" sz="1800" dirty="0">
                          <a:effectLst/>
                        </a:rPr>
                        <a:t>(Tank no.12)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70970" y="175474"/>
            <a:ext cx="5881080" cy="7574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/>
              <a:t>Experimental Layout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98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098" y="646646"/>
            <a:ext cx="8524073" cy="57255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191" y="0"/>
            <a:ext cx="859809" cy="8598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07075" y="374503"/>
            <a:ext cx="5881080" cy="7574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/>
              <a:t>Experimental Setup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42"/>
          <a:stretch/>
        </p:blipFill>
        <p:spPr>
          <a:xfrm>
            <a:off x="771637" y="1404095"/>
            <a:ext cx="11420363" cy="430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00" y="1856095"/>
            <a:ext cx="3719014" cy="275684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479" y="1808754"/>
            <a:ext cx="3739486" cy="2742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30" y="1856095"/>
            <a:ext cx="3439236" cy="26476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19617" y="4722124"/>
            <a:ext cx="1937983" cy="614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China Rose Flower(</a:t>
            </a:r>
            <a:r>
              <a:rPr lang="en-US" i="1" dirty="0">
                <a:solidFill>
                  <a:schemeClr val="tx1"/>
                </a:solidFill>
              </a:rPr>
              <a:t>Hibiscus </a:t>
            </a:r>
            <a:r>
              <a:rPr lang="en-US" i="1" dirty="0" err="1" smtClean="0">
                <a:solidFill>
                  <a:schemeClr val="tx1"/>
                </a:solidFill>
              </a:rPr>
              <a:t>rosa</a:t>
            </a:r>
            <a:r>
              <a:rPr lang="en-US" i="1" dirty="0" err="1" smtClean="0">
                <a:solidFill>
                  <a:srgbClr val="FF0000"/>
                </a:solidFill>
              </a:rPr>
              <a:t>-</a:t>
            </a:r>
            <a:r>
              <a:rPr lang="en-US" i="1" dirty="0" err="1" smtClean="0">
                <a:solidFill>
                  <a:schemeClr val="tx1"/>
                </a:solidFill>
              </a:rPr>
              <a:t>sinensis</a:t>
            </a:r>
            <a:r>
              <a:rPr lang="en-US" i="1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34083" y="4681179"/>
            <a:ext cx="1937983" cy="614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Marigold Flower (</a:t>
            </a:r>
            <a:r>
              <a:rPr lang="en-US" i="1" dirty="0" err="1">
                <a:solidFill>
                  <a:schemeClr val="tx1"/>
                </a:solidFill>
              </a:rPr>
              <a:t>Tagetes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erecta</a:t>
            </a:r>
            <a:r>
              <a:rPr lang="en-US" i="1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84678" y="4632560"/>
            <a:ext cx="2441024" cy="614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Carrot (</a:t>
            </a:r>
            <a:r>
              <a:rPr lang="en-US" i="1" dirty="0" err="1">
                <a:solidFill>
                  <a:schemeClr val="tx1"/>
                </a:solidFill>
              </a:rPr>
              <a:t>Daucus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 smtClean="0">
                <a:solidFill>
                  <a:schemeClr val="tx1"/>
                </a:solidFill>
              </a:rPr>
              <a:t>carota</a:t>
            </a:r>
            <a:r>
              <a:rPr lang="en-US" i="1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18128" y="756918"/>
            <a:ext cx="4769891" cy="6894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Raw </a:t>
            </a:r>
            <a:r>
              <a:rPr lang="en-US" sz="4400" dirty="0" smtClean="0">
                <a:solidFill>
                  <a:schemeClr val="tx1"/>
                </a:solidFill>
              </a:rPr>
              <a:t>Ingredients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2199</TotalTime>
  <Words>879</Words>
  <Application>Microsoft Office PowerPoint</Application>
  <PresentationFormat>Widescreen</PresentationFormat>
  <Paragraphs>218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Franklin Gothic Book</vt:lpstr>
      <vt:lpstr>Segoe</vt:lpstr>
      <vt:lpstr>Times New Roman</vt:lpstr>
      <vt:lpstr>Vrinda</vt:lpstr>
      <vt:lpstr>Wingdings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My Presentation </dc:title>
  <dc:creator>Microsoft account</dc:creator>
  <cp:lastModifiedBy>Microsoft account</cp:lastModifiedBy>
  <cp:revision>109</cp:revision>
  <dcterms:created xsi:type="dcterms:W3CDTF">2021-03-21T06:28:22Z</dcterms:created>
  <dcterms:modified xsi:type="dcterms:W3CDTF">2021-03-25T03:42:12Z</dcterms:modified>
</cp:coreProperties>
</file>