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sldIdLst>
    <p:sldId id="256" r:id="rId2"/>
    <p:sldId id="257" r:id="rId3"/>
    <p:sldId id="269" r:id="rId4"/>
    <p:sldId id="270" r:id="rId5"/>
    <p:sldId id="258" r:id="rId6"/>
    <p:sldId id="268" r:id="rId7"/>
    <p:sldId id="301" r:id="rId8"/>
    <p:sldId id="271" r:id="rId9"/>
    <p:sldId id="272" r:id="rId10"/>
    <p:sldId id="261" r:id="rId11"/>
    <p:sldId id="260" r:id="rId12"/>
    <p:sldId id="263" r:id="rId13"/>
    <p:sldId id="265" r:id="rId14"/>
    <p:sldId id="266" r:id="rId15"/>
    <p:sldId id="274" r:id="rId16"/>
    <p:sldId id="267" r:id="rId17"/>
    <p:sldId id="273" r:id="rId18"/>
    <p:sldId id="275" r:id="rId19"/>
    <p:sldId id="306" r:id="rId20"/>
    <p:sldId id="276" r:id="rId21"/>
    <p:sldId id="277" r:id="rId22"/>
    <p:sldId id="279" r:id="rId23"/>
    <p:sldId id="307" r:id="rId24"/>
    <p:sldId id="295" r:id="rId25"/>
    <p:sldId id="303" r:id="rId26"/>
    <p:sldId id="283" r:id="rId27"/>
    <p:sldId id="278" r:id="rId28"/>
    <p:sldId id="280" r:id="rId29"/>
    <p:sldId id="308" r:id="rId30"/>
    <p:sldId id="296" r:id="rId31"/>
    <p:sldId id="304" r:id="rId32"/>
    <p:sldId id="284" r:id="rId33"/>
    <p:sldId id="287" r:id="rId34"/>
    <p:sldId id="302" r:id="rId35"/>
    <p:sldId id="289" r:id="rId36"/>
    <p:sldId id="293" r:id="rId37"/>
    <p:sldId id="290" r:id="rId38"/>
    <p:sldId id="294" r:id="rId39"/>
    <p:sldId id="305" r:id="rId40"/>
    <p:sldId id="291" r:id="rId41"/>
    <p:sldId id="292" r:id="rId42"/>
    <p:sldId id="298" r:id="rId43"/>
    <p:sldId id="299" r:id="rId44"/>
    <p:sldId id="309" r:id="rId45"/>
    <p:sldId id="31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60" autoAdjust="0"/>
    <p:restoredTop sz="92294" autoAdjust="0"/>
  </p:normalViewPr>
  <p:slideViewPr>
    <p:cSldViewPr snapToGrid="0">
      <p:cViewPr>
        <p:scale>
          <a:sx n="70" d="100"/>
          <a:sy n="70" d="100"/>
        </p:scale>
        <p:origin x="-54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048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59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76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683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3915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759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316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23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317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24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663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04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787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71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022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773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79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New folder\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937" y="757238"/>
            <a:ext cx="10151526" cy="56441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242887"/>
            <a:ext cx="10201275" cy="728663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Welcome to my presentation</a:t>
            </a:r>
            <a:endParaRPr lang="en-US" sz="60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078" y="3744178"/>
            <a:ext cx="7766936" cy="29568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2060"/>
                </a:solidFill>
              </a:rPr>
              <a:t>Mithun</a:t>
            </a:r>
            <a:r>
              <a:rPr lang="en-US" sz="2400" b="1" dirty="0" smtClean="0">
                <a:solidFill>
                  <a:srgbClr val="002060"/>
                </a:solidFill>
              </a:rPr>
              <a:t> Das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 Fellow 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Roll no. 0117/05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Reg. no. 0458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Dept. of Fish Biology and Biotechnology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Faculty of Fisheries, CVASU</a:t>
            </a:r>
          </a:p>
        </p:txBody>
      </p:sp>
    </p:spTree>
    <p:extLst>
      <p:ext uri="{BB962C8B-B14F-4D97-AF65-F5344CB8AC3E}">
        <p14:creationId xmlns="" xmlns:p14="http://schemas.microsoft.com/office/powerpoint/2010/main" val="16826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99" y="0"/>
            <a:ext cx="9350062" cy="7286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2</a:t>
            </a:r>
            <a:r>
              <a:rPr lang="en-US" sz="4000" b="1" dirty="0" smtClean="0">
                <a:solidFill>
                  <a:srgbClr val="00B0F0"/>
                </a:solidFill>
                <a:latin typeface="Gabriola" panose="04040605051002020D02" pitchFamily="82" charset="0"/>
              </a:rPr>
              <a:t>.  </a:t>
            </a:r>
            <a:r>
              <a:rPr lang="en-US" sz="4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Measurement </a:t>
            </a:r>
            <a:r>
              <a:rPr lang="en-US" sz="4400" b="1" dirty="0">
                <a:solidFill>
                  <a:srgbClr val="002060"/>
                </a:solidFill>
                <a:latin typeface="Gabriola" panose="04040605051002020D02" pitchFamily="82" charset="0"/>
              </a:rPr>
              <a:t>of </a:t>
            </a:r>
            <a:r>
              <a:rPr lang="en-US" sz="4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morphometric characteristics</a:t>
            </a:r>
            <a:endParaRPr lang="en-US" sz="4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000125"/>
            <a:ext cx="8596668" cy="5041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Sixteen morphometric </a:t>
            </a:r>
            <a:r>
              <a:rPr lang="en-US" sz="2800" b="1" dirty="0">
                <a:latin typeface="Garamond" panose="02020404030301010803" pitchFamily="18" charset="0"/>
              </a:rPr>
              <a:t>characters were </a:t>
            </a:r>
            <a:r>
              <a:rPr lang="en-US" sz="2800" b="1" dirty="0" smtClean="0">
                <a:latin typeface="Garamond" panose="02020404030301010803" pitchFamily="18" charset="0"/>
              </a:rPr>
              <a:t>measured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913854"/>
              </p:ext>
            </p:extLst>
          </p:nvPr>
        </p:nvGraphicFramePr>
        <p:xfrm>
          <a:off x="0" y="1540563"/>
          <a:ext cx="8775762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7881"/>
                <a:gridCol w="4387881"/>
              </a:tblGrid>
              <a:tr h="5676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Standard length  (SL)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Caudal peduncle length (CPL)</a:t>
                      </a:r>
                    </a:p>
                  </a:txBody>
                  <a:tcPr/>
                </a:tc>
              </a:tr>
              <a:tr h="5598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Total length (TL)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Pectoral fin length (</a:t>
                      </a:r>
                      <a:r>
                        <a:rPr lang="en-US" sz="2400" dirty="0" err="1" smtClean="0">
                          <a:latin typeface="Garamond" panose="02020404030301010803" pitchFamily="18" charset="0"/>
                        </a:rPr>
                        <a:t>PtFL</a:t>
                      </a: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5676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Fork length (FL)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Caudal fin length  (CFL)</a:t>
                      </a:r>
                    </a:p>
                  </a:txBody>
                  <a:tcPr/>
                </a:tc>
              </a:tr>
              <a:tr h="567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Pre-dorsal fin length (Pre-DFL)</a:t>
                      </a:r>
                      <a:endParaRPr lang="en-US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Pre-anal fin length (PAL)</a:t>
                      </a:r>
                    </a:p>
                  </a:txBody>
                  <a:tcPr/>
                </a:tc>
              </a:tr>
              <a:tr h="5676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Dorsal fin length (DFL)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Anal fin length (AFL)</a:t>
                      </a:r>
                    </a:p>
                  </a:txBody>
                  <a:tcPr/>
                </a:tc>
              </a:tr>
              <a:tr h="5676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Post-dorsal fin length (Post-DFL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Highest body depth (HBD)</a:t>
                      </a:r>
                    </a:p>
                  </a:txBody>
                  <a:tcPr/>
                </a:tc>
              </a:tr>
              <a:tr h="5676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Pre-pelvic fin length (Pre-</a:t>
                      </a:r>
                      <a:r>
                        <a:rPr lang="en-US" sz="2400" dirty="0" err="1" smtClean="0">
                          <a:latin typeface="Garamond" panose="02020404030301010803" pitchFamily="18" charset="0"/>
                        </a:rPr>
                        <a:t>PvFL</a:t>
                      </a: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Least body depth (LBD)</a:t>
                      </a:r>
                    </a:p>
                  </a:txBody>
                  <a:tcPr/>
                </a:tc>
              </a:tr>
              <a:tr h="5676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Pelvic fin length  (</a:t>
                      </a:r>
                      <a:r>
                        <a:rPr lang="en-US" sz="2400" dirty="0" err="1" smtClean="0">
                          <a:latin typeface="Garamond" panose="02020404030301010803" pitchFamily="18" charset="0"/>
                        </a:rPr>
                        <a:t>PvFL</a:t>
                      </a: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Pre-pectoral fin length (Pre-</a:t>
                      </a:r>
                      <a:r>
                        <a:rPr lang="en-US" sz="2400" dirty="0" err="1" smtClean="0">
                          <a:latin typeface="Garamond" panose="02020404030301010803" pitchFamily="18" charset="0"/>
                        </a:rPr>
                        <a:t>PtFL</a:t>
                      </a:r>
                      <a:r>
                        <a:rPr lang="en-US" sz="2400" dirty="0" smtClean="0">
                          <a:latin typeface="Garamond" panose="02020404030301010803" pitchFamily="18" charset="0"/>
                        </a:rPr>
                        <a:t> )</a:t>
                      </a:r>
                      <a:endParaRPr lang="en-US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New folder (2)\IMG-20181213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5465" y="1535524"/>
            <a:ext cx="3426535" cy="410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87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92103" y="395890"/>
            <a:ext cx="8825384" cy="5618544"/>
            <a:chOff x="0" y="0"/>
            <a:chExt cx="65137" cy="40420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1191"/>
              <a:ext cx="64857" cy="219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36" cy="388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Straight Connector 27"/>
            <p:cNvSpPr>
              <a:spLocks noChangeShapeType="1"/>
            </p:cNvSpPr>
            <p:nvPr/>
          </p:nvSpPr>
          <p:spPr bwMode="auto">
            <a:xfrm>
              <a:off x="64030" y="22"/>
              <a:ext cx="137" cy="388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Straight Connector 28"/>
            <p:cNvSpPr>
              <a:spLocks noChangeShapeType="1"/>
            </p:cNvSpPr>
            <p:nvPr/>
          </p:nvSpPr>
          <p:spPr bwMode="auto">
            <a:xfrm>
              <a:off x="55819" y="5595"/>
              <a:ext cx="136" cy="219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Straight Connector 29"/>
            <p:cNvSpPr>
              <a:spLocks noChangeShapeType="1"/>
            </p:cNvSpPr>
            <p:nvPr/>
          </p:nvSpPr>
          <p:spPr bwMode="auto">
            <a:xfrm>
              <a:off x="53772" y="8573"/>
              <a:ext cx="273" cy="16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Straight Connector 30"/>
            <p:cNvSpPr>
              <a:spLocks noChangeShapeType="1"/>
            </p:cNvSpPr>
            <p:nvPr/>
          </p:nvSpPr>
          <p:spPr bwMode="auto">
            <a:xfrm>
              <a:off x="24156" y="11327"/>
              <a:ext cx="137" cy="6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traight Connector 31"/>
            <p:cNvSpPr>
              <a:spLocks noChangeShapeType="1"/>
            </p:cNvSpPr>
            <p:nvPr/>
          </p:nvSpPr>
          <p:spPr bwMode="auto">
            <a:xfrm>
              <a:off x="32345" y="9826"/>
              <a:ext cx="273" cy="9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32"/>
            <p:cNvSpPr>
              <a:spLocks noChangeShapeType="1"/>
            </p:cNvSpPr>
            <p:nvPr/>
          </p:nvSpPr>
          <p:spPr bwMode="auto">
            <a:xfrm>
              <a:off x="13511" y="25248"/>
              <a:ext cx="0" cy="65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Straight Connector 33"/>
            <p:cNvSpPr>
              <a:spLocks noChangeShapeType="1"/>
            </p:cNvSpPr>
            <p:nvPr/>
          </p:nvSpPr>
          <p:spPr bwMode="auto">
            <a:xfrm>
              <a:off x="23747" y="28523"/>
              <a:ext cx="0" cy="72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34"/>
            <p:cNvSpPr>
              <a:spLocks noChangeShapeType="1"/>
            </p:cNvSpPr>
            <p:nvPr/>
          </p:nvSpPr>
          <p:spPr bwMode="auto">
            <a:xfrm>
              <a:off x="37667" y="28114"/>
              <a:ext cx="160" cy="12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Straight Connector 35"/>
            <p:cNvSpPr>
              <a:spLocks noChangeShapeType="1"/>
            </p:cNvSpPr>
            <p:nvPr/>
          </p:nvSpPr>
          <p:spPr bwMode="auto">
            <a:xfrm>
              <a:off x="46402" y="23883"/>
              <a:ext cx="23" cy="16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traight Connector 36"/>
            <p:cNvSpPr>
              <a:spLocks noChangeShapeType="1"/>
            </p:cNvSpPr>
            <p:nvPr/>
          </p:nvSpPr>
          <p:spPr bwMode="auto">
            <a:xfrm>
              <a:off x="50496" y="23474"/>
              <a:ext cx="160" cy="169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7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136" y="14330"/>
              <a:ext cx="24157" cy="2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38"/>
            <p:cNvCxnSpPr>
              <a:cxnSpLocks noChangeShapeType="1"/>
            </p:cNvCxnSpPr>
            <p:nvPr/>
          </p:nvCxnSpPr>
          <p:spPr bwMode="auto">
            <a:xfrm>
              <a:off x="24156" y="14330"/>
              <a:ext cx="8189" cy="1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32618" y="14330"/>
              <a:ext cx="21154" cy="1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40"/>
            <p:cNvCxnSpPr>
              <a:cxnSpLocks noChangeShapeType="1"/>
            </p:cNvCxnSpPr>
            <p:nvPr/>
          </p:nvCxnSpPr>
          <p:spPr bwMode="auto">
            <a:xfrm>
              <a:off x="0" y="9553"/>
              <a:ext cx="540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41"/>
            <p:cNvCxnSpPr>
              <a:cxnSpLocks noChangeShapeType="1"/>
            </p:cNvCxnSpPr>
            <p:nvPr/>
          </p:nvCxnSpPr>
          <p:spPr bwMode="auto">
            <a:xfrm>
              <a:off x="272" y="5868"/>
              <a:ext cx="55547" cy="13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2"/>
            <p:cNvCxnSpPr>
              <a:cxnSpLocks noChangeShapeType="1"/>
            </p:cNvCxnSpPr>
            <p:nvPr/>
          </p:nvCxnSpPr>
          <p:spPr bwMode="auto">
            <a:xfrm>
              <a:off x="0" y="2183"/>
              <a:ext cx="6387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43"/>
            <p:cNvCxnSpPr>
              <a:cxnSpLocks noChangeShapeType="1"/>
            </p:cNvCxnSpPr>
            <p:nvPr/>
          </p:nvCxnSpPr>
          <p:spPr bwMode="auto">
            <a:xfrm>
              <a:off x="272" y="30434"/>
              <a:ext cx="13258" cy="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447" y="34119"/>
              <a:ext cx="23300" cy="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5"/>
            <p:cNvCxnSpPr>
              <a:cxnSpLocks noChangeShapeType="1"/>
            </p:cNvCxnSpPr>
            <p:nvPr/>
          </p:nvCxnSpPr>
          <p:spPr bwMode="auto">
            <a:xfrm>
              <a:off x="614" y="37667"/>
              <a:ext cx="371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6"/>
            <p:cNvCxnSpPr>
              <a:cxnSpLocks noChangeShapeType="1"/>
            </p:cNvCxnSpPr>
            <p:nvPr/>
          </p:nvCxnSpPr>
          <p:spPr bwMode="auto">
            <a:xfrm>
              <a:off x="37940" y="37667"/>
              <a:ext cx="8462" cy="13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Arrow Connector 47"/>
            <p:cNvCxnSpPr>
              <a:cxnSpLocks noChangeShapeType="1"/>
            </p:cNvCxnSpPr>
            <p:nvPr/>
          </p:nvCxnSpPr>
          <p:spPr bwMode="auto">
            <a:xfrm>
              <a:off x="46675" y="37804"/>
              <a:ext cx="38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8"/>
            <p:cNvCxnSpPr>
              <a:cxnSpLocks noChangeShapeType="1"/>
            </p:cNvCxnSpPr>
            <p:nvPr/>
          </p:nvCxnSpPr>
          <p:spPr bwMode="auto">
            <a:xfrm>
              <a:off x="51042" y="37804"/>
              <a:ext cx="133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9553" y="11054"/>
              <a:ext cx="1009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Pre-DFL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51"/>
            <p:cNvSpPr>
              <a:spLocks noChangeArrowheads="1"/>
            </p:cNvSpPr>
            <p:nvPr/>
          </p:nvSpPr>
          <p:spPr bwMode="auto">
            <a:xfrm>
              <a:off x="24838" y="11077"/>
              <a:ext cx="6847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52"/>
            <p:cNvSpPr>
              <a:spLocks noChangeArrowheads="1"/>
            </p:cNvSpPr>
            <p:nvPr/>
          </p:nvSpPr>
          <p:spPr bwMode="auto">
            <a:xfrm>
              <a:off x="36598" y="10940"/>
              <a:ext cx="11333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Post-DFL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29708" y="568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31232" y="4062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29543" y="7719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1933" y="30304"/>
              <a:ext cx="10099" cy="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PcFL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7677" y="33656"/>
              <a:ext cx="11618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PvFL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>
              <a:off x="25403" y="34078"/>
              <a:ext cx="1009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Pre-AFL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59"/>
            <p:cNvSpPr>
              <a:spLocks noChangeArrowheads="1"/>
            </p:cNvSpPr>
            <p:nvPr/>
          </p:nvSpPr>
          <p:spPr bwMode="auto">
            <a:xfrm>
              <a:off x="38852" y="33938"/>
              <a:ext cx="6638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45299" y="34055"/>
              <a:ext cx="663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CPL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53599" y="33774"/>
              <a:ext cx="663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660064" y="6000171"/>
            <a:ext cx="67701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Fig: Different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morphometric indices of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Tenualosa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used in this study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3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001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3.  </a:t>
            </a:r>
            <a:r>
              <a:rPr lang="en-US" sz="49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Measurement </a:t>
            </a:r>
            <a:r>
              <a:rPr lang="en-US" sz="4900" b="1" dirty="0">
                <a:solidFill>
                  <a:srgbClr val="002060"/>
                </a:solidFill>
                <a:latin typeface="Gabriola" panose="04040605051002020D02" pitchFamily="82" charset="0"/>
              </a:rPr>
              <a:t>of </a:t>
            </a:r>
            <a:r>
              <a:rPr lang="en-US" sz="4900" b="1" dirty="0" err="1">
                <a:solidFill>
                  <a:srgbClr val="002060"/>
                </a:solidFill>
                <a:latin typeface="Gabriola" panose="04040605051002020D02" pitchFamily="82" charset="0"/>
              </a:rPr>
              <a:t>meristic</a:t>
            </a:r>
            <a:r>
              <a:rPr lang="en-US" sz="4900" b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49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characteristics</a:t>
            </a:r>
            <a:br>
              <a:rPr lang="en-US" sz="49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en-US" sz="49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en-US" sz="49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Garamond" pitchFamily="18" charset="0"/>
              </a:rPr>
              <a:t>8 </a:t>
            </a:r>
            <a:r>
              <a:rPr lang="en-US" sz="3100" b="1" dirty="0" err="1" smtClean="0">
                <a:solidFill>
                  <a:schemeClr val="tx1"/>
                </a:solidFill>
                <a:latin typeface="Garamond" pitchFamily="18" charset="0"/>
              </a:rPr>
              <a:t>meristic</a:t>
            </a:r>
            <a:r>
              <a:rPr lang="en-US" sz="3100" b="1" dirty="0" smtClean="0">
                <a:solidFill>
                  <a:schemeClr val="tx1"/>
                </a:solidFill>
                <a:latin typeface="Garamond" pitchFamily="18" charset="0"/>
              </a:rPr>
              <a:t> characters were measured</a:t>
            </a:r>
            <a:r>
              <a:rPr lang="en-US" sz="3100" dirty="0">
                <a:latin typeface="Garamond" pitchFamily="18" charset="0"/>
              </a:rPr>
              <a:t/>
            </a:r>
            <a:br>
              <a:rPr lang="en-US" sz="3100" dirty="0">
                <a:latin typeface="Garamond" pitchFamily="18" charset="0"/>
              </a:rPr>
            </a:br>
            <a:endParaRPr lang="en-US" sz="3100" dirty="0">
              <a:latin typeface="Garamond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97571" y="2471398"/>
            <a:ext cx="7503621" cy="2883907"/>
            <a:chOff x="0" y="-592"/>
            <a:chExt cx="72921" cy="25035"/>
          </a:xfrm>
        </p:grpSpPr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92"/>
              <a:ext cx="64857" cy="219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64"/>
            <p:cNvSpPr>
              <a:spLocks noChangeArrowheads="1"/>
            </p:cNvSpPr>
            <p:nvPr/>
          </p:nvSpPr>
          <p:spPr bwMode="auto">
            <a:xfrm>
              <a:off x="32240" y="942"/>
              <a:ext cx="14594" cy="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Dorsal fin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5"/>
            <p:cNvSpPr>
              <a:spLocks noChangeArrowheads="1"/>
            </p:cNvSpPr>
            <p:nvPr/>
          </p:nvSpPr>
          <p:spPr bwMode="auto">
            <a:xfrm>
              <a:off x="57820" y="9922"/>
              <a:ext cx="15101" cy="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Caudal fin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6"/>
            <p:cNvSpPr>
              <a:spLocks noChangeArrowheads="1"/>
            </p:cNvSpPr>
            <p:nvPr/>
          </p:nvSpPr>
          <p:spPr bwMode="auto">
            <a:xfrm>
              <a:off x="40236" y="17519"/>
              <a:ext cx="14683" cy="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Anal fin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7"/>
            <p:cNvSpPr>
              <a:spLocks noChangeArrowheads="1"/>
            </p:cNvSpPr>
            <p:nvPr/>
          </p:nvSpPr>
          <p:spPr bwMode="auto">
            <a:xfrm>
              <a:off x="20541" y="20895"/>
              <a:ext cx="14241" cy="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Pelvic fin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8"/>
            <p:cNvSpPr>
              <a:spLocks noChangeArrowheads="1"/>
            </p:cNvSpPr>
            <p:nvPr/>
          </p:nvSpPr>
          <p:spPr bwMode="auto">
            <a:xfrm>
              <a:off x="2788" y="18784"/>
              <a:ext cx="17044" cy="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Pectoral fin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122829" y="3723053"/>
            <a:ext cx="1924334" cy="58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Branchiostegeal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Rays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3892702" y="3641165"/>
            <a:ext cx="1753839" cy="58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Scales on LL and LT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9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577"/>
            <a:ext cx="8596668" cy="106894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4.  </a:t>
            </a:r>
            <a:r>
              <a:rPr lang="en-US" sz="49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Measurement </a:t>
            </a:r>
            <a:r>
              <a:rPr lang="en-US" sz="4900" b="1" dirty="0">
                <a:solidFill>
                  <a:srgbClr val="002060"/>
                </a:solidFill>
                <a:latin typeface="Gabriola" panose="04040605051002020D02" pitchFamily="82" charset="0"/>
              </a:rPr>
              <a:t>of landmark </a:t>
            </a:r>
            <a:r>
              <a:rPr lang="en-US" sz="49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distances</a:t>
            </a:r>
            <a:endParaRPr lang="en-US" sz="4900" dirty="0">
              <a:latin typeface="Gabriola" panose="04040605051002020D02" pitchFamily="82" charset="0"/>
            </a:endParaRP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113590" y="2556749"/>
            <a:ext cx="8849275" cy="3434618"/>
            <a:chOff x="0" y="-146"/>
            <a:chExt cx="81944" cy="28177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0"/>
              <a:ext cx="78798" cy="266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raight Connector 3"/>
            <p:cNvSpPr>
              <a:spLocks noChangeShapeType="1"/>
            </p:cNvSpPr>
            <p:nvPr/>
          </p:nvSpPr>
          <p:spPr bwMode="auto">
            <a:xfrm flipV="1">
              <a:off x="3283" y="4230"/>
              <a:ext cx="28789" cy="90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Straight Connector 4"/>
            <p:cNvSpPr>
              <a:spLocks noChangeShapeType="1"/>
            </p:cNvSpPr>
            <p:nvPr/>
          </p:nvSpPr>
          <p:spPr bwMode="auto">
            <a:xfrm>
              <a:off x="31935" y="4230"/>
              <a:ext cx="10373" cy="1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traight Connector 5"/>
            <p:cNvSpPr>
              <a:spLocks noChangeShapeType="1"/>
            </p:cNvSpPr>
            <p:nvPr/>
          </p:nvSpPr>
          <p:spPr bwMode="auto">
            <a:xfrm>
              <a:off x="41625" y="5868"/>
              <a:ext cx="22519" cy="55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6"/>
            <p:cNvSpPr>
              <a:spLocks noChangeShapeType="1"/>
            </p:cNvSpPr>
            <p:nvPr/>
          </p:nvSpPr>
          <p:spPr bwMode="auto">
            <a:xfrm>
              <a:off x="64280" y="11464"/>
              <a:ext cx="0" cy="60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Straight Connector 7"/>
            <p:cNvSpPr>
              <a:spLocks noChangeShapeType="1"/>
            </p:cNvSpPr>
            <p:nvPr/>
          </p:nvSpPr>
          <p:spPr bwMode="auto">
            <a:xfrm flipH="1">
              <a:off x="60323" y="17469"/>
              <a:ext cx="3957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8"/>
            <p:cNvSpPr>
              <a:spLocks noChangeShapeType="1"/>
            </p:cNvSpPr>
            <p:nvPr/>
          </p:nvSpPr>
          <p:spPr bwMode="auto">
            <a:xfrm flipH="1">
              <a:off x="30434" y="17605"/>
              <a:ext cx="29889" cy="70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Straight Connector 9"/>
            <p:cNvSpPr>
              <a:spLocks noChangeShapeType="1"/>
            </p:cNvSpPr>
            <p:nvPr/>
          </p:nvSpPr>
          <p:spPr bwMode="auto">
            <a:xfrm>
              <a:off x="3146" y="13306"/>
              <a:ext cx="16370" cy="59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traight Connector 10"/>
            <p:cNvSpPr>
              <a:spLocks noChangeShapeType="1"/>
            </p:cNvSpPr>
            <p:nvPr/>
          </p:nvSpPr>
          <p:spPr bwMode="auto">
            <a:xfrm>
              <a:off x="19516" y="19467"/>
              <a:ext cx="11054" cy="5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Straight Connector 11"/>
            <p:cNvSpPr>
              <a:spLocks noChangeShapeType="1"/>
            </p:cNvSpPr>
            <p:nvPr/>
          </p:nvSpPr>
          <p:spPr bwMode="auto">
            <a:xfrm flipH="1">
              <a:off x="19516" y="3957"/>
              <a:ext cx="12419" cy="15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Straight Connector 12"/>
            <p:cNvSpPr>
              <a:spLocks noChangeShapeType="1"/>
            </p:cNvSpPr>
            <p:nvPr/>
          </p:nvSpPr>
          <p:spPr bwMode="auto">
            <a:xfrm flipH="1">
              <a:off x="30570" y="4230"/>
              <a:ext cx="1365" cy="20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Straight Connector 13"/>
            <p:cNvSpPr>
              <a:spLocks noChangeShapeType="1"/>
            </p:cNvSpPr>
            <p:nvPr/>
          </p:nvSpPr>
          <p:spPr bwMode="auto">
            <a:xfrm flipH="1">
              <a:off x="30843" y="6005"/>
              <a:ext cx="10373" cy="18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Straight Connector 14"/>
            <p:cNvSpPr>
              <a:spLocks noChangeShapeType="1"/>
            </p:cNvSpPr>
            <p:nvPr/>
          </p:nvSpPr>
          <p:spPr bwMode="auto">
            <a:xfrm>
              <a:off x="31935" y="4094"/>
              <a:ext cx="28797" cy="133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Straight Connector 15"/>
            <p:cNvSpPr>
              <a:spLocks noChangeShapeType="1"/>
            </p:cNvSpPr>
            <p:nvPr/>
          </p:nvSpPr>
          <p:spPr bwMode="auto">
            <a:xfrm>
              <a:off x="41489" y="6005"/>
              <a:ext cx="18424" cy="110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Straight Connector 16"/>
            <p:cNvSpPr>
              <a:spLocks noChangeShapeType="1"/>
            </p:cNvSpPr>
            <p:nvPr/>
          </p:nvSpPr>
          <p:spPr bwMode="auto">
            <a:xfrm>
              <a:off x="42035" y="6005"/>
              <a:ext cx="22245" cy="113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0" y="10737"/>
              <a:ext cx="4367" cy="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9376" y="-146"/>
              <a:ext cx="4367" cy="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2036" y="902"/>
              <a:ext cx="4368" cy="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2007" y="7325"/>
              <a:ext cx="4367" cy="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2433" y="17779"/>
              <a:ext cx="4368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8635" y="17919"/>
              <a:ext cx="4368" cy="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8250" y="24308"/>
              <a:ext cx="4367" cy="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6293" y="19467"/>
              <a:ext cx="4367" cy="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36978" y="1590934"/>
            <a:ext cx="10222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Eight </a:t>
            </a:r>
            <a:r>
              <a:rPr lang="en-US" sz="2400" b="1" dirty="0">
                <a:latin typeface="Garamond" panose="02020404030301010803" pitchFamily="18" charset="0"/>
              </a:rPr>
              <a:t>(8) landmark points outlining 14 distances were measured on the body</a:t>
            </a:r>
          </a:p>
        </p:txBody>
      </p:sp>
    </p:spTree>
    <p:extLst>
      <p:ext uri="{BB962C8B-B14F-4D97-AF65-F5344CB8AC3E}">
        <p14:creationId xmlns="" xmlns:p14="http://schemas.microsoft.com/office/powerpoint/2010/main" val="38769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5499229"/>
              </p:ext>
            </p:extLst>
          </p:nvPr>
        </p:nvGraphicFramePr>
        <p:xfrm>
          <a:off x="0" y="3"/>
          <a:ext cx="12192000" cy="685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695"/>
                <a:gridCol w="1864186"/>
                <a:gridCol w="2241049"/>
                <a:gridCol w="6795070"/>
              </a:tblGrid>
              <a:tr h="490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Sl. No.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Character codes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Landmark points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Description of characters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90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A1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1-2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Anterior tip of snout to the origin of dorsal fin base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90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B1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2-3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dorsal fin to the end of dorsal fin base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4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03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C1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3-4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End of dorsal fin base to origin of caudal fin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27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04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D1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4-5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Upper to lower of caudal fin origin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90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05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E1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5-6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lower of caudal fin to end of the anal fin base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27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06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F1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6-7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anal fin to origin of pelvic fin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27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07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G1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7-8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pelvic fin to origin of pectoral fin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4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08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H1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8-1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pectoral fin to the end of snout tip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27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09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I2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2-7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dorsal fin to origin of pelvic fin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27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J2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2-6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dorsal fin to origin of anal fin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4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K2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3-7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End of dorsal fin base to origin of pelvic fin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27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L2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3-6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End of dorsal fin base to origin of anal fin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90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M2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3-5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End of dorsal fin base to lower caudal fin origin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  <a:tr h="4908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N2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4-6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Origin of the upper caudal fin to end of the anal fin base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39" marR="414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77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024508036_7befe12392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11" y="1710521"/>
            <a:ext cx="7100888" cy="4694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8172" y="109900"/>
            <a:ext cx="6915894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000" b="1" dirty="0">
                <a:solidFill>
                  <a:srgbClr val="7030A0"/>
                </a:solidFill>
                <a:latin typeface="Gabriola" panose="04040605051002020D02" pitchFamily="82" charset="0"/>
              </a:rPr>
              <a:t>Statistical analysis</a:t>
            </a:r>
            <a:endParaRPr lang="en-US" sz="60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5750"/>
            <a:ext cx="8596668" cy="1243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Gabriola" pitchFamily="82" charset="0"/>
              </a:rPr>
              <a:t>Adjustment of data … </a:t>
            </a:r>
            <a:endParaRPr lang="en-US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14438"/>
            <a:ext cx="11252730" cy="54435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aramond" pitchFamily="18" charset="0"/>
              </a:rPr>
              <a:t>To remove the size effect </a:t>
            </a:r>
            <a:endParaRPr lang="en-US" sz="2800" dirty="0">
              <a:latin typeface="Garamond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Garamond" pitchFamily="18" charset="0"/>
              </a:rPr>
              <a:t>                  </a:t>
            </a:r>
            <a:r>
              <a:rPr lang="en-US" sz="3200" b="1" dirty="0" err="1" smtClean="0">
                <a:solidFill>
                  <a:srgbClr val="00B0F0"/>
                </a:solidFill>
                <a:latin typeface="Garamond" pitchFamily="18" charset="0"/>
              </a:rPr>
              <a:t>M</a:t>
            </a:r>
            <a:r>
              <a:rPr lang="en-US" sz="3200" b="1" baseline="-25000" dirty="0" err="1" smtClean="0">
                <a:solidFill>
                  <a:srgbClr val="00B0F0"/>
                </a:solidFill>
                <a:latin typeface="Garamond" pitchFamily="18" charset="0"/>
              </a:rPr>
              <a:t>adj</a:t>
            </a:r>
            <a:r>
              <a:rPr lang="en-US" sz="3200" b="1" dirty="0" smtClean="0">
                <a:solidFill>
                  <a:srgbClr val="00B0F0"/>
                </a:solidFill>
                <a:latin typeface="Garamond" pitchFamily="18" charset="0"/>
              </a:rPr>
              <a:t>= M (Ls/Lo) </a:t>
            </a:r>
            <a:r>
              <a:rPr lang="en-US" sz="3200" b="1" baseline="30000" dirty="0" smtClean="0">
                <a:solidFill>
                  <a:srgbClr val="00B0F0"/>
                </a:solidFill>
                <a:latin typeface="Garamond" pitchFamily="18" charset="0"/>
              </a:rPr>
              <a:t>b</a:t>
            </a:r>
            <a:endParaRPr lang="en-US" sz="3200" b="1" dirty="0" smtClean="0">
              <a:solidFill>
                <a:srgbClr val="00B0F0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aramond" pitchFamily="18" charset="0"/>
              </a:rPr>
              <a:t>Where,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Garamond" pitchFamily="18" charset="0"/>
              </a:rPr>
              <a:t>M </a:t>
            </a:r>
            <a:r>
              <a:rPr lang="en-US" sz="2600" baseline="-25000" dirty="0" err="1" smtClean="0">
                <a:latin typeface="Garamond" pitchFamily="18" charset="0"/>
              </a:rPr>
              <a:t>adj</a:t>
            </a:r>
            <a:r>
              <a:rPr lang="en-US" sz="2600" dirty="0" smtClean="0">
                <a:latin typeface="Garamond" pitchFamily="18" charset="0"/>
              </a:rPr>
              <a:t>: size adjusted measurement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Garamond" pitchFamily="18" charset="0"/>
              </a:rPr>
              <a:t>M: original measurement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Garamond" pitchFamily="18" charset="0"/>
              </a:rPr>
              <a:t>Ls: overall mean of standard length for all fish from all samples in each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Garamond" pitchFamily="18" charset="0"/>
              </a:rPr>
              <a:t>Lo: total length of fish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Garamond" pitchFamily="18" charset="0"/>
              </a:rPr>
              <a:t>b: </a:t>
            </a:r>
            <a:r>
              <a:rPr lang="en-US" sz="2600" dirty="0">
                <a:latin typeface="Garamond" pitchFamily="18" charset="0"/>
              </a:rPr>
              <a:t>slope of the regression of log M on log Lo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8007" y="2589241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Garamond" pitchFamily="18" charset="0"/>
              </a:rPr>
              <a:t>Elliott et al., (1995)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722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4338"/>
            <a:ext cx="8596668" cy="12715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Gabriola" pitchFamily="82" charset="0"/>
              </a:rPr>
              <a:t>Analysis of adjusted data …</a:t>
            </a:r>
            <a:endParaRPr lang="en-US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4525"/>
            <a:ext cx="8596668" cy="41268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"/>
            </a:pPr>
            <a:r>
              <a:rPr lang="en-US" sz="2800" dirty="0" err="1" smtClean="0">
                <a:latin typeface="Garamond" pitchFamily="18" charset="0"/>
              </a:rPr>
              <a:t>Kruskal</a:t>
            </a:r>
            <a:r>
              <a:rPr lang="en-US" sz="2800" dirty="0" smtClean="0">
                <a:latin typeface="Garamond" pitchFamily="18" charset="0"/>
              </a:rPr>
              <a:t>-Wallis test (for </a:t>
            </a:r>
            <a:r>
              <a:rPr lang="en-US" sz="2800" dirty="0" err="1" smtClean="0">
                <a:latin typeface="Garamond" pitchFamily="18" charset="0"/>
              </a:rPr>
              <a:t>meristic</a:t>
            </a:r>
            <a:r>
              <a:rPr lang="en-US" sz="2800" dirty="0" smtClean="0">
                <a:latin typeface="Garamond" pitchFamily="18" charset="0"/>
              </a:rPr>
              <a:t> characters)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"/>
            </a:pPr>
            <a:r>
              <a:rPr lang="en-US" sz="2800" dirty="0" err="1" smtClean="0">
                <a:latin typeface="Garamond" pitchFamily="18" charset="0"/>
              </a:rPr>
              <a:t>Univariate</a:t>
            </a:r>
            <a:r>
              <a:rPr lang="en-US" sz="2800" dirty="0" smtClean="0">
                <a:latin typeface="Garamond" pitchFamily="18" charset="0"/>
              </a:rPr>
              <a:t> analysis of variance (ANOVA)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"/>
            </a:pPr>
            <a:r>
              <a:rPr lang="en-US" sz="2800" dirty="0" err="1" smtClean="0">
                <a:latin typeface="Garamond" pitchFamily="18" charset="0"/>
              </a:rPr>
              <a:t>Discriminant</a:t>
            </a:r>
            <a:r>
              <a:rPr lang="en-US" sz="2800" dirty="0" smtClean="0">
                <a:latin typeface="Garamond" pitchFamily="18" charset="0"/>
              </a:rPr>
              <a:t> functional analysis (DFA)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"/>
            </a:pPr>
            <a:r>
              <a:rPr lang="en-US" sz="2800" dirty="0" smtClean="0">
                <a:latin typeface="Garamond" pitchFamily="18" charset="0"/>
              </a:rPr>
              <a:t>Principal component analysis (PCA)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"/>
            </a:pPr>
            <a:r>
              <a:rPr lang="en-US" sz="2800" dirty="0" smtClean="0">
                <a:latin typeface="Garamond" pitchFamily="18" charset="0"/>
              </a:rPr>
              <a:t>Scatter plotting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Garamond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055892" y="2975212"/>
            <a:ext cx="723331" cy="27295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9119" y="3817540"/>
            <a:ext cx="245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Land-Mark distances and Morphometric Characters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65" y="307717"/>
            <a:ext cx="8596668" cy="9615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Results</a:t>
            </a:r>
          </a:p>
          <a:p>
            <a:pPr algn="ctr">
              <a:buNone/>
            </a:pPr>
            <a:endParaRPr lang="en-US" sz="72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 descr="543047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07" y="1240093"/>
            <a:ext cx="5780490" cy="533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341194"/>
            <a:ext cx="12028227" cy="651680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Garamond" pitchFamily="18" charset="0"/>
              </a:rPr>
              <a:t>   </a:t>
            </a:r>
            <a:r>
              <a:rPr lang="en-US" sz="3200" dirty="0" smtClean="0">
                <a:latin typeface="Garamond" pitchFamily="18" charset="0"/>
              </a:rPr>
              <a:t>we present the details of systemic analytical observations of the morphology based on statistical approaches in two main parts…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35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35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3500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 (marine, river, coastal)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35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35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3500" b="1" i="1" dirty="0" smtClean="0">
                <a:solidFill>
                  <a:srgbClr val="002060"/>
                </a:solidFill>
                <a:latin typeface="Gabriola" pitchFamily="82" charset="0"/>
              </a:rPr>
              <a:t>  </a:t>
            </a:r>
            <a:r>
              <a:rPr lang="en-US" sz="3500" b="1" dirty="0" smtClean="0">
                <a:solidFill>
                  <a:srgbClr val="002060"/>
                </a:solidFill>
                <a:latin typeface="Gabriola" pitchFamily="82" charset="0"/>
              </a:rPr>
              <a:t>and </a:t>
            </a:r>
            <a:r>
              <a:rPr lang="en-US" sz="35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35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3500" b="1" i="1" dirty="0" smtClean="0">
                <a:solidFill>
                  <a:srgbClr val="002060"/>
                </a:solidFill>
                <a:latin typeface="Gabriola" pitchFamily="82" charset="0"/>
              </a:rPr>
              <a:t>  </a:t>
            </a:r>
            <a:r>
              <a:rPr lang="en-US" sz="3500" b="1" dirty="0" smtClean="0">
                <a:solidFill>
                  <a:srgbClr val="002060"/>
                </a:solidFill>
                <a:latin typeface="Gabriola" pitchFamily="82" charset="0"/>
              </a:rPr>
              <a:t>of coastal habitat (Chittagong  region)</a:t>
            </a:r>
            <a:endParaRPr lang="en-US" sz="3500" b="1" dirty="0" smtClean="0"/>
          </a:p>
          <a:p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>
              <a:buNone/>
            </a:pPr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en-US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  <a:latin typeface="Gabriola" pitchFamily="82" charset="0"/>
              </a:rPr>
              <a:t>                                           </a:t>
            </a:r>
            <a:r>
              <a:rPr lang="en-US" sz="48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48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44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Gabriola" pitchFamily="82" charset="0"/>
              </a:rPr>
              <a:t>                                                                                                                                        </a:t>
            </a:r>
            <a:r>
              <a:rPr lang="en-US" sz="48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48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endParaRPr lang="en-US" sz="4800" dirty="0"/>
          </a:p>
        </p:txBody>
      </p:sp>
      <p:pic>
        <p:nvPicPr>
          <p:cNvPr id="5" name="Picture 4" descr="IMG-20181213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3875962"/>
            <a:ext cx="6130189" cy="2115405"/>
          </a:xfrm>
          <a:prstGeom prst="rect">
            <a:avLst/>
          </a:prstGeom>
        </p:spPr>
      </p:pic>
      <p:pic>
        <p:nvPicPr>
          <p:cNvPr id="6" name="Picture 5" descr="IMG-20181213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203" y="3903259"/>
            <a:ext cx="5747475" cy="206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342900"/>
            <a:ext cx="9659154" cy="15950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7200" b="1" dirty="0" smtClean="0">
                <a:solidFill>
                  <a:srgbClr val="00B0F0"/>
                </a:solidFill>
                <a:latin typeface="Gabriola" panose="04040605051002020D02" pitchFamily="82" charset="0"/>
              </a:rPr>
              <a:t>Research Title</a:t>
            </a:r>
            <a:endParaRPr lang="en-US" sz="5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319" y="2576493"/>
            <a:ext cx="9921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Colonna MT" panose="04020805060202030203" pitchFamily="82" charset="0"/>
              </a:rPr>
              <a:t>Landmark-Based Morphometric and Meristic </a:t>
            </a:r>
            <a:r>
              <a:rPr lang="en-US" sz="3200" b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Variations in </a:t>
            </a:r>
            <a:r>
              <a:rPr lang="en-US" sz="3200" b="1" dirty="0">
                <a:solidFill>
                  <a:srgbClr val="002060"/>
                </a:solidFill>
                <a:latin typeface="Colonna MT" panose="04020805060202030203" pitchFamily="82" charset="0"/>
              </a:rPr>
              <a:t>Two Congeneric </a:t>
            </a:r>
            <a:r>
              <a:rPr lang="en-US" sz="3200" b="1" dirty="0" err="1">
                <a:solidFill>
                  <a:srgbClr val="002060"/>
                </a:solidFill>
                <a:latin typeface="Colonna MT" panose="04020805060202030203" pitchFamily="82" charset="0"/>
              </a:rPr>
              <a:t>Hilsha</a:t>
            </a:r>
            <a:r>
              <a:rPr lang="en-US" sz="3200" b="1" dirty="0">
                <a:solidFill>
                  <a:srgbClr val="002060"/>
                </a:solidFill>
                <a:latin typeface="Colonna MT" panose="04020805060202030203" pitchFamily="82" charset="0"/>
              </a:rPr>
              <a:t> Fishes </a:t>
            </a:r>
            <a:r>
              <a:rPr lang="en-US" sz="3200" b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(</a:t>
            </a:r>
            <a:r>
              <a:rPr lang="en-US" sz="3200" b="1" i="1" dirty="0" err="1" smtClean="0">
                <a:solidFill>
                  <a:srgbClr val="002060"/>
                </a:solidFill>
                <a:latin typeface="Colonna MT" panose="04020805060202030203" pitchFamily="82" charset="0"/>
              </a:rPr>
              <a:t>Tenualosa</a:t>
            </a:r>
            <a:r>
              <a:rPr lang="en-US" sz="3200" b="1" i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olonna MT" panose="04020805060202030203" pitchFamily="82" charset="0"/>
              </a:rPr>
              <a:t>ilisha</a:t>
            </a:r>
            <a:r>
              <a:rPr lang="en-US" sz="3200" b="1" dirty="0">
                <a:solidFill>
                  <a:srgbClr val="002060"/>
                </a:solidFill>
                <a:latin typeface="Colonna MT" panose="04020805060202030203" pitchFamily="82" charset="0"/>
              </a:rPr>
              <a:t> and </a:t>
            </a:r>
            <a:r>
              <a:rPr lang="en-US" sz="3200" b="1" i="1" dirty="0" err="1">
                <a:solidFill>
                  <a:srgbClr val="002060"/>
                </a:solidFill>
                <a:latin typeface="Colonna MT" panose="04020805060202030203" pitchFamily="82" charset="0"/>
              </a:rPr>
              <a:t>Tenualosa</a:t>
            </a:r>
            <a:r>
              <a:rPr lang="en-US" sz="3200" b="1" i="1" dirty="0">
                <a:solidFill>
                  <a:srgbClr val="002060"/>
                </a:solidFill>
                <a:latin typeface="Colonna MT" panose="04020805060202030203" pitchFamily="8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olonna MT" panose="04020805060202030203" pitchFamily="82" charset="0"/>
              </a:rPr>
              <a:t>toli</a:t>
            </a:r>
            <a:r>
              <a:rPr lang="en-US" sz="3200" b="1" i="1" dirty="0">
                <a:solidFill>
                  <a:srgbClr val="002060"/>
                </a:solidFill>
                <a:latin typeface="Colonna MT" panose="04020805060202030203" pitchFamily="82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) </a:t>
            </a:r>
            <a:r>
              <a:rPr lang="en-US" sz="3200" b="1" dirty="0" smtClean="0">
                <a:solidFill>
                  <a:srgbClr val="002060"/>
                </a:solidFill>
                <a:latin typeface="Colonna MT" panose="04020805060202030203" pitchFamily="82" charset="0"/>
              </a:rPr>
              <a:t>from </a:t>
            </a:r>
            <a:r>
              <a:rPr lang="en-US" sz="3200" b="1" dirty="0">
                <a:solidFill>
                  <a:srgbClr val="002060"/>
                </a:solidFill>
                <a:latin typeface="Colonna MT" panose="04020805060202030203" pitchFamily="82" charset="0"/>
              </a:rPr>
              <a:t>Bangladeshi </a:t>
            </a:r>
            <a:r>
              <a:rPr lang="en-US" sz="3200" b="1" dirty="0" err="1">
                <a:solidFill>
                  <a:srgbClr val="002060"/>
                </a:solidFill>
                <a:latin typeface="Colonna MT" panose="04020805060202030203" pitchFamily="82" charset="0"/>
              </a:rPr>
              <a:t>Waterbodies</a:t>
            </a:r>
            <a:endParaRPr lang="en-US" sz="3200" b="1" dirty="0">
              <a:solidFill>
                <a:srgbClr val="002060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9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11558587" cy="714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5766" y="2470248"/>
          <a:ext cx="7514586" cy="4387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57293"/>
                <a:gridCol w="3757293"/>
              </a:tblGrid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aramond" pitchFamily="18" charset="0"/>
                        </a:rPr>
                        <a:t>Meristic</a:t>
                      </a:r>
                      <a:r>
                        <a:rPr lang="en-US" sz="2400" b="1" dirty="0" smtClean="0">
                          <a:latin typeface="Garamond" pitchFamily="18" charset="0"/>
                        </a:rPr>
                        <a:t> characters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No.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Dorsal fin rays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18-19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Pelvic fin rays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7-8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Pectoral fin rays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14-15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Anal fin rays 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17-21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Caudal fin rays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26-28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aramond" pitchFamily="18" charset="0"/>
                        </a:rPr>
                        <a:t>Branchiostegeal</a:t>
                      </a:r>
                      <a:r>
                        <a:rPr lang="en-US" sz="2400" b="1" dirty="0" smtClean="0">
                          <a:latin typeface="Garamond" pitchFamily="18" charset="0"/>
                        </a:rPr>
                        <a:t> rays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VI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Scales on the lateral line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45-47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Scales on lateral transverse 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17-19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1449" y="828676"/>
            <a:ext cx="10719463" cy="17644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2800" b="1" dirty="0" smtClean="0">
                <a:latin typeface="Garamond" pitchFamily="18" charset="0"/>
              </a:rPr>
              <a:t>Analysis of </a:t>
            </a:r>
            <a:r>
              <a:rPr lang="en-US" sz="2800" b="1" dirty="0" err="1" smtClean="0">
                <a:latin typeface="Garamond" pitchFamily="18" charset="0"/>
              </a:rPr>
              <a:t>meristic</a:t>
            </a:r>
            <a:r>
              <a:rPr lang="en-US" sz="2800" b="1" dirty="0" smtClean="0">
                <a:latin typeface="Garamond" pitchFamily="18" charset="0"/>
              </a:rPr>
              <a:t> characters </a:t>
            </a:r>
          </a:p>
          <a:p>
            <a:pPr algn="just"/>
            <a:r>
              <a:rPr lang="en-US" sz="2800" dirty="0" smtClean="0">
                <a:latin typeface="Garamond" pitchFamily="18" charset="0"/>
              </a:rPr>
              <a:t>No significant difference was observed in three different regions (Coastal, Marine and River) (</a:t>
            </a:r>
            <a:r>
              <a:rPr lang="en-US" sz="2800" b="1" dirty="0" err="1" smtClean="0">
                <a:latin typeface="Garamond" pitchFamily="18" charset="0"/>
              </a:rPr>
              <a:t>Kruskal</a:t>
            </a:r>
            <a:r>
              <a:rPr lang="en-US" sz="2800" b="1" dirty="0" smtClean="0">
                <a:latin typeface="Garamond" pitchFamily="18" charset="0"/>
              </a:rPr>
              <a:t> Wallis test and ANOVA</a:t>
            </a:r>
            <a:r>
              <a:rPr lang="en-US" sz="2800" dirty="0" smtClean="0"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303" y="0"/>
            <a:ext cx="6844502" cy="5572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8" y="685800"/>
            <a:ext cx="10366904" cy="591502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>
                <a:latin typeface="Garamond" pitchFamily="18" charset="0"/>
              </a:rPr>
              <a:t>Analysis of </a:t>
            </a:r>
            <a:r>
              <a:rPr lang="en-US" sz="2800" b="1" dirty="0" err="1" smtClean="0">
                <a:latin typeface="Garamond" pitchFamily="18" charset="0"/>
              </a:rPr>
              <a:t>morphometric</a:t>
            </a:r>
            <a:r>
              <a:rPr lang="en-US" sz="2800" b="1" dirty="0" smtClean="0">
                <a:latin typeface="Garamond" pitchFamily="18" charset="0"/>
              </a:rPr>
              <a:t> characters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 smtClean="0">
                <a:latin typeface="Garamond" pitchFamily="18" charset="0"/>
              </a:rPr>
              <a:t>8 morphometric characters were found significant among the stocks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endParaRPr lang="en-US" sz="2800" dirty="0" smtClean="0">
              <a:latin typeface="Garamond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Highest body depth (HBD)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Least body depth (LBD)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Post-dorsal fin length (Post-DFL)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Pre-pectoral fin length (Pre-</a:t>
            </a:r>
            <a:r>
              <a:rPr lang="en-US" sz="2800" dirty="0" err="1" smtClean="0">
                <a:latin typeface="Garamond" pitchFamily="18" charset="0"/>
              </a:rPr>
              <a:t>PcFL</a:t>
            </a:r>
            <a:r>
              <a:rPr lang="en-US" sz="2800" dirty="0" smtClean="0">
                <a:latin typeface="Garamond" pitchFamily="18" charset="0"/>
              </a:rPr>
              <a:t>)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Pelvic fin length (</a:t>
            </a:r>
            <a:r>
              <a:rPr lang="en-US" sz="2800" dirty="0" err="1" smtClean="0">
                <a:latin typeface="Garamond" pitchFamily="18" charset="0"/>
              </a:rPr>
              <a:t>PvFL</a:t>
            </a:r>
            <a:r>
              <a:rPr lang="en-US" sz="2800" dirty="0" smtClean="0">
                <a:latin typeface="Garamond" pitchFamily="18" charset="0"/>
              </a:rPr>
              <a:t>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Pre-pelvic fin length (Pre-</a:t>
            </a:r>
            <a:r>
              <a:rPr lang="en-US" sz="2800" dirty="0" err="1" smtClean="0">
                <a:latin typeface="Garamond" pitchFamily="18" charset="0"/>
              </a:rPr>
              <a:t>PvFL</a:t>
            </a:r>
            <a:r>
              <a:rPr lang="en-US" sz="2800" dirty="0" smtClean="0">
                <a:latin typeface="Garamond" pitchFamily="18" charset="0"/>
              </a:rPr>
              <a:t>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Anal fin length (AFL)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Caudal peduncle length (CPL) 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841240" y="2729551"/>
            <a:ext cx="6091899" cy="3912679"/>
            <a:chOff x="0" y="0"/>
            <a:chExt cx="65137" cy="40420"/>
          </a:xfrm>
        </p:grpSpPr>
        <p:pic>
          <p:nvPicPr>
            <p:cNvPr id="5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1191"/>
              <a:ext cx="64857" cy="219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36" cy="388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Straight Connector 27"/>
            <p:cNvSpPr>
              <a:spLocks noChangeShapeType="1"/>
            </p:cNvSpPr>
            <p:nvPr/>
          </p:nvSpPr>
          <p:spPr bwMode="auto">
            <a:xfrm>
              <a:off x="64030" y="22"/>
              <a:ext cx="137" cy="388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traight Connector 28"/>
            <p:cNvSpPr>
              <a:spLocks noChangeShapeType="1"/>
            </p:cNvSpPr>
            <p:nvPr/>
          </p:nvSpPr>
          <p:spPr bwMode="auto">
            <a:xfrm>
              <a:off x="55819" y="5595"/>
              <a:ext cx="136" cy="219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29"/>
            <p:cNvSpPr>
              <a:spLocks noChangeShapeType="1"/>
            </p:cNvSpPr>
            <p:nvPr/>
          </p:nvSpPr>
          <p:spPr bwMode="auto">
            <a:xfrm>
              <a:off x="53772" y="8573"/>
              <a:ext cx="273" cy="16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Straight Connector 30"/>
            <p:cNvSpPr>
              <a:spLocks noChangeShapeType="1"/>
            </p:cNvSpPr>
            <p:nvPr/>
          </p:nvSpPr>
          <p:spPr bwMode="auto">
            <a:xfrm>
              <a:off x="24156" y="11327"/>
              <a:ext cx="137" cy="6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31"/>
            <p:cNvSpPr>
              <a:spLocks noChangeShapeType="1"/>
            </p:cNvSpPr>
            <p:nvPr/>
          </p:nvSpPr>
          <p:spPr bwMode="auto">
            <a:xfrm>
              <a:off x="32345" y="9826"/>
              <a:ext cx="273" cy="9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Straight Connector 32"/>
            <p:cNvSpPr>
              <a:spLocks noChangeShapeType="1"/>
            </p:cNvSpPr>
            <p:nvPr/>
          </p:nvSpPr>
          <p:spPr bwMode="auto">
            <a:xfrm>
              <a:off x="13511" y="25248"/>
              <a:ext cx="0" cy="65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traight Connector 33"/>
            <p:cNvSpPr>
              <a:spLocks noChangeShapeType="1"/>
            </p:cNvSpPr>
            <p:nvPr/>
          </p:nvSpPr>
          <p:spPr bwMode="auto">
            <a:xfrm>
              <a:off x="23747" y="28523"/>
              <a:ext cx="0" cy="72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Straight Connector 34"/>
            <p:cNvSpPr>
              <a:spLocks noChangeShapeType="1"/>
            </p:cNvSpPr>
            <p:nvPr/>
          </p:nvSpPr>
          <p:spPr bwMode="auto">
            <a:xfrm>
              <a:off x="37667" y="28114"/>
              <a:ext cx="160" cy="12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Straight Connector 35"/>
            <p:cNvSpPr>
              <a:spLocks noChangeShapeType="1"/>
            </p:cNvSpPr>
            <p:nvPr/>
          </p:nvSpPr>
          <p:spPr bwMode="auto">
            <a:xfrm>
              <a:off x="46402" y="23883"/>
              <a:ext cx="23" cy="16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Straight Connector 36"/>
            <p:cNvSpPr>
              <a:spLocks noChangeShapeType="1"/>
            </p:cNvSpPr>
            <p:nvPr/>
          </p:nvSpPr>
          <p:spPr bwMode="auto">
            <a:xfrm>
              <a:off x="50496" y="23474"/>
              <a:ext cx="160" cy="169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136" y="14330"/>
              <a:ext cx="24157" cy="2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38"/>
            <p:cNvCxnSpPr>
              <a:cxnSpLocks noChangeShapeType="1"/>
            </p:cNvCxnSpPr>
            <p:nvPr/>
          </p:nvCxnSpPr>
          <p:spPr bwMode="auto">
            <a:xfrm>
              <a:off x="24156" y="14330"/>
              <a:ext cx="8189" cy="1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32618" y="14330"/>
              <a:ext cx="21154" cy="1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40"/>
            <p:cNvCxnSpPr>
              <a:cxnSpLocks noChangeShapeType="1"/>
            </p:cNvCxnSpPr>
            <p:nvPr/>
          </p:nvCxnSpPr>
          <p:spPr bwMode="auto">
            <a:xfrm>
              <a:off x="0" y="9553"/>
              <a:ext cx="540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41"/>
            <p:cNvCxnSpPr>
              <a:cxnSpLocks noChangeShapeType="1"/>
            </p:cNvCxnSpPr>
            <p:nvPr/>
          </p:nvCxnSpPr>
          <p:spPr bwMode="auto">
            <a:xfrm>
              <a:off x="272" y="5868"/>
              <a:ext cx="55547" cy="13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42"/>
            <p:cNvCxnSpPr>
              <a:cxnSpLocks noChangeShapeType="1"/>
            </p:cNvCxnSpPr>
            <p:nvPr/>
          </p:nvCxnSpPr>
          <p:spPr bwMode="auto">
            <a:xfrm>
              <a:off x="0" y="2183"/>
              <a:ext cx="6387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43"/>
            <p:cNvCxnSpPr>
              <a:cxnSpLocks noChangeShapeType="1"/>
            </p:cNvCxnSpPr>
            <p:nvPr/>
          </p:nvCxnSpPr>
          <p:spPr bwMode="auto">
            <a:xfrm>
              <a:off x="272" y="30434"/>
              <a:ext cx="13258" cy="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447" y="34119"/>
              <a:ext cx="23300" cy="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45"/>
            <p:cNvCxnSpPr>
              <a:cxnSpLocks noChangeShapeType="1"/>
            </p:cNvCxnSpPr>
            <p:nvPr/>
          </p:nvCxnSpPr>
          <p:spPr bwMode="auto">
            <a:xfrm>
              <a:off x="614" y="37667"/>
              <a:ext cx="371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46"/>
            <p:cNvCxnSpPr>
              <a:cxnSpLocks noChangeShapeType="1"/>
            </p:cNvCxnSpPr>
            <p:nvPr/>
          </p:nvCxnSpPr>
          <p:spPr bwMode="auto">
            <a:xfrm>
              <a:off x="37940" y="37667"/>
              <a:ext cx="8462" cy="13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47"/>
            <p:cNvCxnSpPr>
              <a:cxnSpLocks noChangeShapeType="1"/>
            </p:cNvCxnSpPr>
            <p:nvPr/>
          </p:nvCxnSpPr>
          <p:spPr bwMode="auto">
            <a:xfrm>
              <a:off x="46675" y="37804"/>
              <a:ext cx="38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48"/>
            <p:cNvCxnSpPr>
              <a:cxnSpLocks noChangeShapeType="1"/>
            </p:cNvCxnSpPr>
            <p:nvPr/>
          </p:nvCxnSpPr>
          <p:spPr bwMode="auto">
            <a:xfrm>
              <a:off x="51042" y="37804"/>
              <a:ext cx="133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9553" y="11054"/>
              <a:ext cx="1009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Pre-DFL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24838" y="11077"/>
              <a:ext cx="6847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52"/>
            <p:cNvSpPr>
              <a:spLocks noChangeArrowheads="1"/>
            </p:cNvSpPr>
            <p:nvPr/>
          </p:nvSpPr>
          <p:spPr bwMode="auto">
            <a:xfrm>
              <a:off x="36598" y="10940"/>
              <a:ext cx="11333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Post-DFL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53"/>
            <p:cNvSpPr>
              <a:spLocks noChangeArrowheads="1"/>
            </p:cNvSpPr>
            <p:nvPr/>
          </p:nvSpPr>
          <p:spPr bwMode="auto">
            <a:xfrm>
              <a:off x="29708" y="568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31232" y="4062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29543" y="7719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1933" y="30304"/>
              <a:ext cx="11346" cy="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PcFL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7677" y="33656"/>
              <a:ext cx="11618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PvFL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25403" y="34078"/>
              <a:ext cx="1009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Pre-AFL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38852" y="33938"/>
              <a:ext cx="6638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>
              <a:off x="45299" y="34055"/>
              <a:ext cx="663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CPL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61"/>
            <p:cNvSpPr>
              <a:spLocks noChangeArrowheads="1"/>
            </p:cNvSpPr>
            <p:nvPr/>
          </p:nvSpPr>
          <p:spPr bwMode="auto">
            <a:xfrm>
              <a:off x="53599" y="33774"/>
              <a:ext cx="663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CFL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69" y="573205"/>
            <a:ext cx="10785784" cy="608690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Analysis of </a:t>
            </a:r>
            <a:r>
              <a:rPr lang="en-US" sz="2800" b="1" dirty="0" err="1" smtClean="0">
                <a:solidFill>
                  <a:schemeClr val="tx1"/>
                </a:solidFill>
                <a:latin typeface="Garamond" pitchFamily="18" charset="0"/>
              </a:rPr>
              <a:t>morphometric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 characters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Garamond" pitchFamily="18" charset="0"/>
              </a:rPr>
              <a:t>Discriminant Function Analysis</a:t>
            </a:r>
            <a:r>
              <a:rPr lang="en-US" sz="2800" dirty="0" smtClean="0">
                <a:solidFill>
                  <a:srgbClr val="00B0F0"/>
                </a:solidFill>
                <a:latin typeface="Garamond" pitchFamily="18" charset="0"/>
              </a:rPr>
              <a:t>:</a:t>
            </a:r>
            <a:r>
              <a:rPr lang="en-US" sz="2800" b="1" dirty="0" smtClean="0">
                <a:solidFill>
                  <a:srgbClr val="00B0F0"/>
                </a:solidFill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produced two sets (DF1, DF2)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Garamond" pitchFamily="18" charset="0"/>
              </a:rPr>
              <a:t>DF1 (89.8%)- </a:t>
            </a:r>
            <a:r>
              <a:rPr lang="en-US" sz="2800" dirty="0" smtClean="0">
                <a:latin typeface="Garamond" pitchFamily="18" charset="0"/>
              </a:rPr>
              <a:t>four measurements (LBD, AFL, Pre-</a:t>
            </a:r>
            <a:r>
              <a:rPr lang="en-US" sz="2800" dirty="0" err="1" smtClean="0">
                <a:latin typeface="Garamond" pitchFamily="18" charset="0"/>
              </a:rPr>
              <a:t>PcFL</a:t>
            </a:r>
            <a:r>
              <a:rPr lang="en-US" sz="2800" dirty="0" smtClean="0">
                <a:latin typeface="Garamond" pitchFamily="18" charset="0"/>
              </a:rPr>
              <a:t>, Pre-</a:t>
            </a:r>
            <a:r>
              <a:rPr lang="en-US" sz="2800" dirty="0" err="1" smtClean="0">
                <a:latin typeface="Garamond" pitchFamily="18" charset="0"/>
              </a:rPr>
              <a:t>PvFL</a:t>
            </a:r>
            <a:r>
              <a:rPr lang="en-US" sz="2800" dirty="0" smtClean="0">
                <a:latin typeface="Garamond" pitchFamily="18" charset="0"/>
              </a:rPr>
              <a:t>)</a:t>
            </a:r>
            <a:endParaRPr lang="en-US" sz="28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Garamond" pitchFamily="18" charset="0"/>
              </a:rPr>
              <a:t>DF2 (10.2%)- </a:t>
            </a:r>
            <a:r>
              <a:rPr lang="en-US" sz="2800" dirty="0" smtClean="0">
                <a:latin typeface="Garamond" pitchFamily="18" charset="0"/>
              </a:rPr>
              <a:t>eleven measurements (SL, FL, Pre-DFL, DFL, Post-DFL, </a:t>
            </a:r>
            <a:r>
              <a:rPr lang="en-US" sz="2800" dirty="0" err="1" smtClean="0">
                <a:latin typeface="Garamond" pitchFamily="18" charset="0"/>
              </a:rPr>
              <a:t>PvFL</a:t>
            </a:r>
            <a:r>
              <a:rPr lang="en-US" sz="2800" dirty="0" smtClean="0">
                <a:latin typeface="Garamond" pitchFamily="18" charset="0"/>
              </a:rPr>
              <a:t>, CFL, pre-AFL, HBD, CPL)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Garamond" pitchFamily="18" charset="0"/>
              </a:rPr>
              <a:t>From this both observations it was obvious that…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800" dirty="0" smtClean="0">
                <a:latin typeface="Garamond" pitchFamily="18" charset="0"/>
              </a:rPr>
              <a:t>First DF was much more informative in explaining differences among the stocks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800" dirty="0" smtClean="0">
                <a:latin typeface="Garamond" pitchFamily="18" charset="0"/>
              </a:rPr>
              <a:t>Second DF explained much less of the variance than did the first DF</a:t>
            </a:r>
            <a:endParaRPr lang="en-US" sz="2800" b="1" dirty="0" smtClean="0">
              <a:solidFill>
                <a:srgbClr val="00B0F0"/>
              </a:solidFill>
              <a:latin typeface="Garamond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29303" y="0"/>
            <a:ext cx="6844502" cy="557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smtClean="0">
                <a:solidFill>
                  <a:srgbClr val="002060"/>
                </a:solidFill>
                <a:latin typeface="Gabriola" pitchFamily="82" charset="0"/>
              </a:rPr>
              <a:t>T. ilisha</a:t>
            </a:r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9583856"/>
              </p:ext>
            </p:extLst>
          </p:nvPr>
        </p:nvGraphicFramePr>
        <p:xfrm>
          <a:off x="1583140" y="391016"/>
          <a:ext cx="9062113" cy="6466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5714"/>
                <a:gridCol w="3138985"/>
                <a:gridCol w="2347414"/>
              </a:tblGrid>
              <a:tr h="34556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Discriminant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Least Body Depth (LBD)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-.416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Anal fin Length (AFL)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-.275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Pre Pectoral fin Length (Pre-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PcFL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-.174</a:t>
                      </a:r>
                      <a:r>
                        <a:rPr lang="en-US" sz="1400" b="1" baseline="30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Pre-Pelvic fin length (Pre-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PvFL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-.152</a:t>
                      </a:r>
                      <a:r>
                        <a:rPr lang="en-US" sz="1400" b="1" baseline="30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Pelvic fin length (PvFL)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-.284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.706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Highest Body Depth (HBD)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.349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Post-dorsal fin length (Post-DFL)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.320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Caudal Fin Length (CPL)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.269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.291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Fork Length (FL)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-.121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.206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Pre Anal Fin Length (Pre-AFL)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.206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Dorsal Fin Length (DFL)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-.095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-.170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Pectoral fin Length (PcFL)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.137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Pre Dorsal Fin Length (Pre-DFL)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-.130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Caudal Fin Length (CFL)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-.110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564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Standard Length (SL)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.109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92396">
                <a:tc gridSpan="3">
                  <a:txBody>
                    <a:bodyPr/>
                    <a:lstStyle/>
                    <a:p>
                      <a:pPr marL="38100" marR="3810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*. Largest absolute correlation between each variable and any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discriminant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functions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193577"/>
            <a:ext cx="1487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aramond" pitchFamily="18" charset="0"/>
              </a:rPr>
              <a:t>DFA</a:t>
            </a:r>
            <a:endParaRPr lang="en-US" sz="40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9303" y="1"/>
            <a:ext cx="6844502" cy="4367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053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642938"/>
            <a:ext cx="11468384" cy="59721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dirty="0" smtClean="0">
                <a:latin typeface="Garamond" pitchFamily="18" charset="0"/>
              </a:rPr>
              <a:t>Analysis of </a:t>
            </a:r>
            <a:r>
              <a:rPr lang="en-US" sz="2400" b="1" dirty="0" err="1" smtClean="0">
                <a:latin typeface="Garamond" pitchFamily="18" charset="0"/>
              </a:rPr>
              <a:t>morphometric</a:t>
            </a:r>
            <a:r>
              <a:rPr lang="en-US" sz="2400" b="1" dirty="0" smtClean="0">
                <a:latin typeface="Garamond" pitchFamily="18" charset="0"/>
              </a:rPr>
              <a:t> characters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Garamond" pitchFamily="18" charset="0"/>
              </a:rPr>
              <a:t>Principle Component Analysis (PCA):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Garamond" pitchFamily="18" charset="0"/>
              </a:rPr>
              <a:t>8 significant </a:t>
            </a:r>
            <a:r>
              <a:rPr lang="en-US" sz="2800" dirty="0" err="1" smtClean="0">
                <a:latin typeface="Garamond" pitchFamily="18" charset="0"/>
              </a:rPr>
              <a:t>morphometric</a:t>
            </a:r>
            <a:r>
              <a:rPr lang="en-US" sz="2800" dirty="0" smtClean="0">
                <a:latin typeface="Garamond" pitchFamily="18" charset="0"/>
              </a:rPr>
              <a:t> characters were further used for PCA</a:t>
            </a:r>
            <a:endParaRPr lang="en-US" sz="2800" b="1" dirty="0" smtClean="0">
              <a:solidFill>
                <a:srgbClr val="00B0F0"/>
              </a:solidFill>
              <a:latin typeface="Garamond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The PCA based on eight </a:t>
            </a:r>
            <a:r>
              <a:rPr lang="en-US" sz="2800" dirty="0" err="1" smtClean="0">
                <a:latin typeface="Garamond" pitchFamily="18" charset="0"/>
              </a:rPr>
              <a:t>morphometric</a:t>
            </a:r>
            <a:r>
              <a:rPr lang="en-US" sz="2800" dirty="0" smtClean="0">
                <a:latin typeface="Garamond" pitchFamily="18" charset="0"/>
              </a:rPr>
              <a:t> measurements retained two components with </a:t>
            </a:r>
            <a:r>
              <a:rPr lang="en-US" sz="2800" dirty="0" err="1" smtClean="0">
                <a:latin typeface="Garamond" pitchFamily="18" charset="0"/>
              </a:rPr>
              <a:t>eigen</a:t>
            </a:r>
            <a:r>
              <a:rPr lang="en-US" sz="2800" dirty="0" smtClean="0">
                <a:latin typeface="Garamond" pitchFamily="18" charset="0"/>
              </a:rPr>
              <a:t> values&gt;1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PCA explain 52.13% of the total variance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The first (PC1) and second (PC2) principal components accounted for 38.31% and 13.87% of the total variance respectively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All the eight </a:t>
            </a:r>
            <a:r>
              <a:rPr lang="en-US" sz="2800" dirty="0" err="1" smtClean="0">
                <a:latin typeface="Garamond" pitchFamily="18" charset="0"/>
              </a:rPr>
              <a:t>morphometric</a:t>
            </a:r>
            <a:r>
              <a:rPr lang="en-US" sz="2800" dirty="0" smtClean="0">
                <a:latin typeface="Garamond" pitchFamily="18" charset="0"/>
              </a:rPr>
              <a:t> measurements had significant loadings on PC1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four (</a:t>
            </a:r>
            <a:r>
              <a:rPr lang="en-US" sz="2800" dirty="0" err="1" smtClean="0">
                <a:latin typeface="Garamond" pitchFamily="18" charset="0"/>
              </a:rPr>
              <a:t>PvFL</a:t>
            </a:r>
            <a:r>
              <a:rPr lang="en-US" sz="2800" dirty="0" smtClean="0">
                <a:latin typeface="Garamond" pitchFamily="18" charset="0"/>
              </a:rPr>
              <a:t>, HBD, LBD, Post-DFL) on PC2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29303" y="0"/>
            <a:ext cx="6844502" cy="5572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9599273"/>
              </p:ext>
            </p:extLst>
          </p:nvPr>
        </p:nvGraphicFramePr>
        <p:xfrm>
          <a:off x="1883388" y="830620"/>
          <a:ext cx="8461614" cy="594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0274"/>
                <a:gridCol w="2229115"/>
                <a:gridCol w="1592225"/>
              </a:tblGrid>
              <a:tr h="4305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Morphometric Characters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dorsal fin length (Post-DFL)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-0.583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pelvic fin length (Pre-PvFL)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Pelvic fin length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PvFL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pectoral fin length (Pre-PcFL)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 fin length (AFL)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Caudal fin length (CPL)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body depth (HBD)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 body depth (LBD)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Eigen-values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3.065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575">
                <a:tc>
                  <a:txBody>
                    <a:bodyPr/>
                    <a:lstStyle/>
                    <a:p>
                      <a:pPr marL="0" marR="38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 variance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38.31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575">
                <a:tc>
                  <a:txBody>
                    <a:bodyPr/>
                    <a:lstStyle/>
                    <a:p>
                      <a:pPr marL="0" marR="38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variance  %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38.31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52.13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1884" y="2905412"/>
            <a:ext cx="1194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aramond" pitchFamily="18" charset="0"/>
              </a:rPr>
              <a:t>PCA</a:t>
            </a:r>
            <a:endParaRPr lang="en-US" sz="40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9303" y="0"/>
            <a:ext cx="6844502" cy="5572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053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991" y="1708144"/>
            <a:ext cx="9089127" cy="51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9303" y="0"/>
            <a:ext cx="6844502" cy="5572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00334" y="57925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Garamond" pitchFamily="18" charset="0"/>
              </a:rPr>
              <a:t>Analysis of </a:t>
            </a:r>
            <a:r>
              <a:rPr lang="en-US" sz="2400" b="1" dirty="0" err="1">
                <a:latin typeface="Garamond" pitchFamily="18" charset="0"/>
              </a:rPr>
              <a:t>morphometric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characters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1940" y="1087985"/>
            <a:ext cx="5240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Scatter </a:t>
            </a:r>
            <a:r>
              <a:rPr lang="en-US" sz="3200" b="1" dirty="0" smtClean="0">
                <a:solidFill>
                  <a:srgbClr val="0070C0"/>
                </a:solidFill>
                <a:latin typeface="Garamond" pitchFamily="18" charset="0"/>
              </a:rPr>
              <a:t>plotting </a:t>
            </a:r>
            <a:endParaRPr lang="en-US" sz="20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1547" y="590266"/>
            <a:ext cx="11305401" cy="592931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>
                <a:latin typeface="Garamond" pitchFamily="18" charset="0"/>
              </a:rPr>
              <a:t>Analysis of landmark measurements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Garamond" pitchFamily="18" charset="0"/>
              </a:rPr>
              <a:t>Following 8 landmark measurements were found significant among the stocks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1 to 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2 to 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3 to 4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4 to 5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6 to 7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8 to 1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2 to 6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3 to 6</a:t>
            </a:r>
            <a:endParaRPr lang="en-US" sz="2800" dirty="0">
              <a:latin typeface="Garamond" pitchFamily="18" charset="0"/>
            </a:endParaRP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488301" y="2611341"/>
            <a:ext cx="8337483" cy="3093636"/>
            <a:chOff x="0" y="-146"/>
            <a:chExt cx="81944" cy="2817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0"/>
              <a:ext cx="78798" cy="266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traight Connector 3"/>
            <p:cNvSpPr>
              <a:spLocks noChangeShapeType="1"/>
            </p:cNvSpPr>
            <p:nvPr/>
          </p:nvSpPr>
          <p:spPr bwMode="auto">
            <a:xfrm flipV="1">
              <a:off x="3283" y="4230"/>
              <a:ext cx="28789" cy="90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4"/>
            <p:cNvSpPr>
              <a:spLocks noChangeShapeType="1"/>
            </p:cNvSpPr>
            <p:nvPr/>
          </p:nvSpPr>
          <p:spPr bwMode="auto">
            <a:xfrm>
              <a:off x="31935" y="4230"/>
              <a:ext cx="10373" cy="1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Straight Connector 5"/>
            <p:cNvSpPr>
              <a:spLocks noChangeShapeType="1"/>
            </p:cNvSpPr>
            <p:nvPr/>
          </p:nvSpPr>
          <p:spPr bwMode="auto">
            <a:xfrm>
              <a:off x="41625" y="5868"/>
              <a:ext cx="22519" cy="55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traight Connector 6"/>
            <p:cNvSpPr>
              <a:spLocks noChangeShapeType="1"/>
            </p:cNvSpPr>
            <p:nvPr/>
          </p:nvSpPr>
          <p:spPr bwMode="auto">
            <a:xfrm>
              <a:off x="64280" y="11464"/>
              <a:ext cx="0" cy="60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Straight Connector 7"/>
            <p:cNvSpPr>
              <a:spLocks noChangeShapeType="1"/>
            </p:cNvSpPr>
            <p:nvPr/>
          </p:nvSpPr>
          <p:spPr bwMode="auto">
            <a:xfrm flipH="1">
              <a:off x="60323" y="17469"/>
              <a:ext cx="3957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Straight Connector 8"/>
            <p:cNvSpPr>
              <a:spLocks noChangeShapeType="1"/>
            </p:cNvSpPr>
            <p:nvPr/>
          </p:nvSpPr>
          <p:spPr bwMode="auto">
            <a:xfrm flipH="1">
              <a:off x="30434" y="17605"/>
              <a:ext cx="29889" cy="70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Straight Connector 9"/>
            <p:cNvSpPr>
              <a:spLocks noChangeShapeType="1"/>
            </p:cNvSpPr>
            <p:nvPr/>
          </p:nvSpPr>
          <p:spPr bwMode="auto">
            <a:xfrm>
              <a:off x="3146" y="13306"/>
              <a:ext cx="16370" cy="59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Straight Connector 10"/>
            <p:cNvSpPr>
              <a:spLocks noChangeShapeType="1"/>
            </p:cNvSpPr>
            <p:nvPr/>
          </p:nvSpPr>
          <p:spPr bwMode="auto">
            <a:xfrm>
              <a:off x="19516" y="19467"/>
              <a:ext cx="11054" cy="5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Straight Connector 11"/>
            <p:cNvSpPr>
              <a:spLocks noChangeShapeType="1"/>
            </p:cNvSpPr>
            <p:nvPr/>
          </p:nvSpPr>
          <p:spPr bwMode="auto">
            <a:xfrm flipH="1">
              <a:off x="19516" y="3957"/>
              <a:ext cx="12419" cy="15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Straight Connector 12"/>
            <p:cNvSpPr>
              <a:spLocks noChangeShapeType="1"/>
            </p:cNvSpPr>
            <p:nvPr/>
          </p:nvSpPr>
          <p:spPr bwMode="auto">
            <a:xfrm flipH="1">
              <a:off x="30570" y="4230"/>
              <a:ext cx="1365" cy="20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Straight Connector 13"/>
            <p:cNvSpPr>
              <a:spLocks noChangeShapeType="1"/>
            </p:cNvSpPr>
            <p:nvPr/>
          </p:nvSpPr>
          <p:spPr bwMode="auto">
            <a:xfrm flipH="1">
              <a:off x="30843" y="6005"/>
              <a:ext cx="10373" cy="18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Straight Connector 14"/>
            <p:cNvSpPr>
              <a:spLocks noChangeShapeType="1"/>
            </p:cNvSpPr>
            <p:nvPr/>
          </p:nvSpPr>
          <p:spPr bwMode="auto">
            <a:xfrm>
              <a:off x="31935" y="4094"/>
              <a:ext cx="28797" cy="133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Straight Connector 15"/>
            <p:cNvSpPr>
              <a:spLocks noChangeShapeType="1"/>
            </p:cNvSpPr>
            <p:nvPr/>
          </p:nvSpPr>
          <p:spPr bwMode="auto">
            <a:xfrm>
              <a:off x="41489" y="6005"/>
              <a:ext cx="18424" cy="110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Straight Connector 16"/>
            <p:cNvSpPr>
              <a:spLocks noChangeShapeType="1"/>
            </p:cNvSpPr>
            <p:nvPr/>
          </p:nvSpPr>
          <p:spPr bwMode="auto">
            <a:xfrm>
              <a:off x="42035" y="6005"/>
              <a:ext cx="22245" cy="113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0" y="10737"/>
              <a:ext cx="4367" cy="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9376" y="-146"/>
              <a:ext cx="4367" cy="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2036" y="902"/>
              <a:ext cx="4368" cy="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2007" y="7325"/>
              <a:ext cx="4367" cy="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62433" y="17779"/>
              <a:ext cx="4368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8635" y="17919"/>
              <a:ext cx="4368" cy="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8250" y="24308"/>
              <a:ext cx="4367" cy="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6293" y="19467"/>
              <a:ext cx="4367" cy="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5329303" y="0"/>
            <a:ext cx="6844502" cy="5572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29303" y="0"/>
            <a:ext cx="6844502" cy="557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smtClean="0">
                <a:solidFill>
                  <a:srgbClr val="002060"/>
                </a:solidFill>
                <a:latin typeface="Gabriola" pitchFamily="82" charset="0"/>
              </a:rPr>
              <a:t>T. ilisha</a:t>
            </a:r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7961" y="1746912"/>
            <a:ext cx="11741126" cy="44901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Garamond" pitchFamily="18" charset="0"/>
              </a:rPr>
              <a:t>DF1 (87.4%)- </a:t>
            </a:r>
            <a:r>
              <a:rPr lang="en-US" sz="2800" dirty="0" smtClean="0">
                <a:latin typeface="Garamond" pitchFamily="18" charset="0"/>
              </a:rPr>
              <a:t>two measurements (2 to 7, 4 to 5)</a:t>
            </a:r>
            <a:endParaRPr lang="en-US" sz="28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Garamond" pitchFamily="18" charset="0"/>
              </a:rPr>
              <a:t>DF2 (12.6%)- </a:t>
            </a:r>
            <a:r>
              <a:rPr lang="en-US" sz="2800" dirty="0" smtClean="0">
                <a:latin typeface="Garamond" pitchFamily="18" charset="0"/>
              </a:rPr>
              <a:t>twelve measurements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Garamond" pitchFamily="18" charset="0"/>
              </a:rPr>
              <a:t>From this both observations it was obvious that…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 smtClean="0">
                <a:latin typeface="Garamond" pitchFamily="18" charset="0"/>
              </a:rPr>
              <a:t>first DF was much more informative in explaining differences among the stocks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 smtClean="0">
                <a:latin typeface="Garamond" pitchFamily="18" charset="0"/>
              </a:rPr>
              <a:t>second DF explained much less of the variance than did the first DF</a:t>
            </a:r>
            <a:endParaRPr lang="en-US" sz="2800" b="1" dirty="0" smtClean="0">
              <a:solidFill>
                <a:srgbClr val="00B0F0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817" y="655093"/>
            <a:ext cx="5640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Analysis of landmark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6358574"/>
              </p:ext>
            </p:extLst>
          </p:nvPr>
        </p:nvGraphicFramePr>
        <p:xfrm>
          <a:off x="1760562" y="627795"/>
          <a:ext cx="8297838" cy="6238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6597"/>
                <a:gridCol w="2521385"/>
                <a:gridCol w="2609856"/>
              </a:tblGrid>
              <a:tr h="3478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Landmark Distance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Discriminant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DFA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DFA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33240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 (4-5)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-.513</a:t>
                      </a:r>
                      <a:r>
                        <a:rPr lang="en-US" sz="2000" b="1" baseline="30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.391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240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J2 (2-7)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-.194</a:t>
                      </a:r>
                      <a:r>
                        <a:rPr lang="en-US" sz="2000" b="1" baseline="30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.179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240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.649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7899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.406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7899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.387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7899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.078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.351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240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.321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240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-.175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.281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240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.240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240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.221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7899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.208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7899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.143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7899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.097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7899"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-.051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96334">
                <a:tc gridSpan="3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*. Largest absolute correlation between each variable and any discriminant function. Variables ordered by absolute size of correlation within function.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8503" y="3111691"/>
            <a:ext cx="1786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aramond" pitchFamily="18" charset="0"/>
              </a:rPr>
              <a:t>DFA</a:t>
            </a:r>
            <a:endParaRPr lang="en-US" sz="40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29303" y="0"/>
            <a:ext cx="6844502" cy="557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smtClean="0">
                <a:solidFill>
                  <a:srgbClr val="002060"/>
                </a:solidFill>
                <a:latin typeface="Gabriola" pitchFamily="82" charset="0"/>
              </a:rPr>
              <a:t>T. ilisha</a:t>
            </a:r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84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332" y="273249"/>
            <a:ext cx="4456728" cy="8731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Introduction</a:t>
            </a:r>
            <a:endParaRPr lang="en-US" sz="54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66" y="1216570"/>
            <a:ext cx="6200622" cy="51842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SzPct val="90000"/>
              <a:buFont typeface="Garamond" pitchFamily="18" charset="0"/>
              <a:buChar char="☻"/>
            </a:pPr>
            <a:r>
              <a:rPr lang="en-US" sz="2800" dirty="0" err="1" smtClean="0">
                <a:latin typeface="Garamond" pitchFamily="18" charset="0"/>
              </a:rPr>
              <a:t>Hilsha</a:t>
            </a:r>
            <a:r>
              <a:rPr lang="en-US" sz="2800" dirty="0" smtClean="0">
                <a:latin typeface="Garamond" pitchFamily="18" charset="0"/>
              </a:rPr>
              <a:t> fish, the national fish of Bangladesh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90000"/>
              <a:buFont typeface="Garamond" pitchFamily="18" charset="0"/>
              <a:buChar char="☻"/>
            </a:pPr>
            <a:r>
              <a:rPr lang="en-US" sz="2800" dirty="0" smtClean="0">
                <a:latin typeface="Garamond" pitchFamily="18" charset="0"/>
              </a:rPr>
              <a:t>Important tropical fish of genus </a:t>
            </a:r>
            <a:r>
              <a:rPr lang="en-US" sz="2800" i="1" dirty="0" err="1" smtClean="0">
                <a:latin typeface="Garamond" pitchFamily="18" charset="0"/>
              </a:rPr>
              <a:t>Tenualosa</a:t>
            </a:r>
            <a:r>
              <a:rPr lang="en-US" sz="2800" dirty="0" smtClean="0">
                <a:latin typeface="Garamond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90000"/>
              <a:buFont typeface="Garamond" pitchFamily="18" charset="0"/>
              <a:buChar char="☻"/>
            </a:pPr>
            <a:r>
              <a:rPr lang="en-US" sz="2800" dirty="0" err="1" smtClean="0">
                <a:latin typeface="Garamond" pitchFamily="18" charset="0"/>
              </a:rPr>
              <a:t>Hilsa</a:t>
            </a:r>
            <a:r>
              <a:rPr lang="en-US" sz="2800" dirty="0" smtClean="0">
                <a:latin typeface="Garamond" pitchFamily="18" charset="0"/>
              </a:rPr>
              <a:t> (</a:t>
            </a:r>
            <a:r>
              <a:rPr lang="en-US" sz="2800" i="1" dirty="0" err="1" smtClean="0">
                <a:latin typeface="Garamond" pitchFamily="18" charset="0"/>
              </a:rPr>
              <a:t>Tenualosa</a:t>
            </a:r>
            <a:r>
              <a:rPr lang="en-US" sz="2800" i="1" dirty="0" smtClean="0">
                <a:latin typeface="Garamond" pitchFamily="18" charset="0"/>
              </a:rPr>
              <a:t> </a:t>
            </a:r>
            <a:r>
              <a:rPr lang="en-US" sz="2800" i="1" dirty="0" err="1" smtClean="0">
                <a:latin typeface="Garamond" pitchFamily="18" charset="0"/>
              </a:rPr>
              <a:t>ilisha</a:t>
            </a:r>
            <a:r>
              <a:rPr lang="en-US" sz="2800" i="1" dirty="0" smtClean="0">
                <a:latin typeface="Garamond" pitchFamily="18" charset="0"/>
              </a:rPr>
              <a:t>), </a:t>
            </a:r>
            <a:r>
              <a:rPr lang="en-US" sz="2800" dirty="0" smtClean="0">
                <a:latin typeface="Garamond" pitchFamily="18" charset="0"/>
              </a:rPr>
              <a:t>also the largest single species fishery in Bangladesh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90000"/>
              <a:buFont typeface="Garamond" pitchFamily="18" charset="0"/>
              <a:buChar char="☻"/>
            </a:pPr>
            <a:r>
              <a:rPr lang="en-US" sz="2800" dirty="0" err="1" smtClean="0">
                <a:latin typeface="Garamond" pitchFamily="18" charset="0"/>
              </a:rPr>
              <a:t>Anadromous</a:t>
            </a:r>
            <a:r>
              <a:rPr lang="en-US" sz="2800" dirty="0" smtClean="0">
                <a:latin typeface="Garamond" pitchFamily="18" charset="0"/>
              </a:rPr>
              <a:t> (available in the rivers, estuaries and the sea)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90000"/>
              <a:buFont typeface="Garamond" pitchFamily="18" charset="0"/>
              <a:buChar char="☻"/>
            </a:pPr>
            <a:r>
              <a:rPr lang="en-US" sz="2800" dirty="0" smtClean="0">
                <a:latin typeface="Garamond" pitchFamily="18" charset="0"/>
              </a:rPr>
              <a:t>Have a wide distribution in the Bay of Bengal and the rivers of Bangladesh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91" y="0"/>
            <a:ext cx="56716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9242" y="0"/>
            <a:ext cx="542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Life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cycle of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hilsha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(modified from Hossain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., 2016)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94" y="1186928"/>
            <a:ext cx="11709993" cy="5159281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Garamond" pitchFamily="18" charset="0"/>
              </a:rPr>
              <a:t>Principle Component Analysis (PCA): </a:t>
            </a:r>
            <a:r>
              <a:rPr lang="en-US" sz="2800" dirty="0" smtClean="0">
                <a:latin typeface="Garamond" pitchFamily="18" charset="0"/>
              </a:rPr>
              <a:t>8 significant truss measurements were further used for PCA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The PCA based on eight truss measurements retained two components with </a:t>
            </a:r>
            <a:r>
              <a:rPr lang="en-US" sz="2800" dirty="0" err="1" smtClean="0">
                <a:latin typeface="Garamond" pitchFamily="18" charset="0"/>
              </a:rPr>
              <a:t>eigen</a:t>
            </a:r>
            <a:r>
              <a:rPr lang="en-US" sz="2800" dirty="0" smtClean="0">
                <a:latin typeface="Garamond" pitchFamily="18" charset="0"/>
              </a:rPr>
              <a:t> values&gt;1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Explain 71.47% of the total variance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The first (PC1) and second (PC2) principal components accounted for 56.19% and 15.35% of the total variance respectively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All the eight truss measurement had significant loadings on PC1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The most significant loadings on PC2 were 1-2, 2-3, 4-5, 6-7, 8-1 and 2-6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9303" y="0"/>
            <a:ext cx="6844502" cy="557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smtClean="0">
                <a:solidFill>
                  <a:srgbClr val="002060"/>
                </a:solidFill>
                <a:latin typeface="Gabriola" pitchFamily="82" charset="0"/>
              </a:rPr>
              <a:t>T. ilisha</a:t>
            </a:r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9397" y="268112"/>
            <a:ext cx="5560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Analysis of landmark </a:t>
            </a:r>
            <a:r>
              <a:rPr lang="en-US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measurements…….</a:t>
            </a:r>
            <a:endParaRPr lang="en-US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109" y="2472519"/>
            <a:ext cx="1398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aramond" pitchFamily="18" charset="0"/>
              </a:rPr>
              <a:t>PCA</a:t>
            </a:r>
            <a:endParaRPr lang="en-US" sz="40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884621"/>
              </p:ext>
            </p:extLst>
          </p:nvPr>
        </p:nvGraphicFramePr>
        <p:xfrm>
          <a:off x="1825945" y="498825"/>
          <a:ext cx="7481829" cy="6161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337"/>
                <a:gridCol w="1459233"/>
                <a:gridCol w="2736259"/>
              </a:tblGrid>
              <a:tr h="4739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Landmark Distance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 (1-2)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 (2-3)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 (3-4)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 (4-5)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-0.458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 (6-7)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 (8-1)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J2 (2-6)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-0.377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L2 (3-6)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Eigen-values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4.489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1.228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945">
                <a:tc>
                  <a:txBody>
                    <a:bodyPr/>
                    <a:lstStyle/>
                    <a:p>
                      <a:pPr marL="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 variance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56.118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15.352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945">
                <a:tc>
                  <a:txBody>
                    <a:bodyPr/>
                    <a:lstStyle/>
                    <a:p>
                      <a:pPr marL="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variance  %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56.118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71.470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329303" y="0"/>
            <a:ext cx="6844502" cy="557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smtClean="0">
                <a:solidFill>
                  <a:srgbClr val="002060"/>
                </a:solidFill>
                <a:latin typeface="Gabriola" pitchFamily="82" charset="0"/>
              </a:rPr>
              <a:t>T. ilisha</a:t>
            </a:r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84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774" y="1618966"/>
            <a:ext cx="9072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29303" y="0"/>
            <a:ext cx="6844502" cy="557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smtClean="0">
                <a:solidFill>
                  <a:srgbClr val="002060"/>
                </a:solidFill>
                <a:latin typeface="Gabriola" pitchFamily="82" charset="0"/>
              </a:rPr>
              <a:t>T. ilisha</a:t>
            </a:r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8452" y="272955"/>
            <a:ext cx="6202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Analysis of landmark </a:t>
            </a:r>
            <a:r>
              <a:rPr lang="en-US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measurements…….</a:t>
            </a:r>
            <a:endParaRPr lang="en-US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9259" y="1074340"/>
            <a:ext cx="2844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>
                <a:solidFill>
                  <a:srgbClr val="0070C0"/>
                </a:solidFill>
                <a:latin typeface="Garamond" pitchFamily="18" charset="0"/>
              </a:rPr>
              <a:t>Scatter </a:t>
            </a:r>
            <a:r>
              <a:rPr lang="en-US" sz="3200" b="1" smtClean="0">
                <a:solidFill>
                  <a:srgbClr val="0070C0"/>
                </a:solidFill>
                <a:latin typeface="Garamond" pitchFamily="18" charset="0"/>
              </a:rPr>
              <a:t>plotting</a:t>
            </a:r>
            <a:endParaRPr lang="en-US" sz="20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12" y="5137031"/>
            <a:ext cx="8866291" cy="717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Dendrogram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morphometric and landmark distances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9"/>
          <p:cNvGrpSpPr>
            <a:grpSpLocks noGrp="1"/>
          </p:cNvGrpSpPr>
          <p:nvPr/>
        </p:nvGrpSpPr>
        <p:grpSpPr bwMode="auto">
          <a:xfrm>
            <a:off x="556904" y="1489428"/>
            <a:ext cx="9201246" cy="3532902"/>
            <a:chOff x="1136" y="-399"/>
            <a:chExt cx="46965" cy="1117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136" y="4225"/>
              <a:ext cx="8177" cy="6546"/>
              <a:chOff x="1136" y="4225"/>
              <a:chExt cx="8177" cy="6546"/>
            </a:xfrm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1136" y="4225"/>
                <a:ext cx="7179" cy="28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Coastal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1776" y="5075"/>
                <a:ext cx="6261" cy="4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Marine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1296" y="6692"/>
                <a:ext cx="8017" cy="40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River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6" name="Picture 15" descr="Dandogra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" y="-399"/>
              <a:ext cx="41243" cy="10445"/>
            </a:xfrm>
            <a:prstGeom prst="rect">
              <a:avLst/>
            </a:prstGeom>
            <a:noFill/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5347498" y="0"/>
            <a:ext cx="6844502" cy="557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Comparative studies on </a:t>
            </a:r>
            <a:r>
              <a:rPr lang="en-US" sz="2400" b="1" i="1" smtClean="0">
                <a:solidFill>
                  <a:srgbClr val="002060"/>
                </a:solidFill>
                <a:latin typeface="Gabriola" pitchFamily="82" charset="0"/>
              </a:rPr>
              <a:t>T. ilisha</a:t>
            </a:r>
            <a:r>
              <a:rPr lang="en-US" sz="2400" b="1" smtClean="0">
                <a:solidFill>
                  <a:srgbClr val="002060"/>
                </a:solidFill>
                <a:latin typeface="Gabriola" pitchFamily="82" charset="0"/>
              </a:rPr>
              <a:t>  collected from three different habitats…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8748382"/>
              </p:ext>
            </p:extLst>
          </p:nvPr>
        </p:nvGraphicFramePr>
        <p:xfrm>
          <a:off x="728661" y="2183640"/>
          <a:ext cx="10421561" cy="4460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71818"/>
                <a:gridCol w="3669517"/>
                <a:gridCol w="2880226"/>
              </a:tblGrid>
              <a:tr h="50041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Meristic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characters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Tenualosa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ilisha</a:t>
                      </a:r>
                      <a:endParaRPr lang="en-US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Tenualosa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</a:t>
                      </a:r>
                      <a:endParaRPr lang="en-US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Dorsal fin rays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18/19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17/18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Pelvic fin rays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Pectoral fin rays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14/15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14/15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63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 fin rays 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17-21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14/15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Caudal fin rays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26-28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28/29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Branchiostegeal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rays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18"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Scales on the lateral line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45-47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40/41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18"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Scales on lateral transverse 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17-19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13/14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8263" y="0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3600" b="1" i="1" dirty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3600" b="1" i="1" dirty="0" err="1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3600" b="1" dirty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3600" b="1" i="1" dirty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3600" b="1" i="1" dirty="0" err="1">
                <a:solidFill>
                  <a:srgbClr val="002060"/>
                </a:solidFill>
                <a:latin typeface="Gabriola" pitchFamily="82" charset="0"/>
              </a:rPr>
              <a:t>toli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32095" y="961114"/>
            <a:ext cx="10790830" cy="114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>
                <a:latin typeface="Garamond" pitchFamily="18" charset="0"/>
              </a:rPr>
              <a:t>Both </a:t>
            </a:r>
            <a:r>
              <a:rPr lang="en-US" sz="2400" b="1" dirty="0" err="1" smtClean="0">
                <a:latin typeface="Garamond" pitchFamily="18" charset="0"/>
              </a:rPr>
              <a:t>Kruskal</a:t>
            </a:r>
            <a:r>
              <a:rPr lang="en-US" sz="2400" b="1" dirty="0" smtClean="0">
                <a:latin typeface="Garamond" pitchFamily="18" charset="0"/>
              </a:rPr>
              <a:t> Wallis test and ANOVA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showed significant differences between the two fish species (</a:t>
            </a:r>
            <a:r>
              <a:rPr lang="en-US" sz="2400" i="1" dirty="0">
                <a:latin typeface="Garamond" pitchFamily="18" charset="0"/>
              </a:rPr>
              <a:t>T. </a:t>
            </a:r>
            <a:r>
              <a:rPr lang="en-US" sz="2400" i="1" dirty="0" err="1">
                <a:latin typeface="Garamond" pitchFamily="18" charset="0"/>
              </a:rPr>
              <a:t>ilisha</a:t>
            </a:r>
            <a:r>
              <a:rPr lang="en-US" sz="2400" i="1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and </a:t>
            </a:r>
            <a:r>
              <a:rPr lang="en-US" sz="2400" i="1" dirty="0">
                <a:latin typeface="Garamond" pitchFamily="18" charset="0"/>
              </a:rPr>
              <a:t>T. </a:t>
            </a:r>
            <a:r>
              <a:rPr lang="en-US" sz="2400" i="1" dirty="0" err="1">
                <a:latin typeface="Garamond" pitchFamily="18" charset="0"/>
              </a:rPr>
              <a:t>toli</a:t>
            </a:r>
            <a:r>
              <a:rPr lang="en-US" sz="2400" dirty="0">
                <a:latin typeface="Garamond" pitchFamily="18" charset="0"/>
              </a:rPr>
              <a:t>) in case </a:t>
            </a:r>
            <a:r>
              <a:rPr lang="en-US" sz="2400" dirty="0" smtClean="0">
                <a:latin typeface="Garamond" pitchFamily="18" charset="0"/>
              </a:rPr>
              <a:t>of </a:t>
            </a:r>
            <a:r>
              <a:rPr lang="en-US" sz="2400" b="1" dirty="0" err="1" smtClean="0">
                <a:latin typeface="Garamond" pitchFamily="18" charset="0"/>
              </a:rPr>
              <a:t>meristic</a:t>
            </a:r>
            <a:r>
              <a:rPr lang="en-US" sz="2400" b="1" dirty="0" smtClean="0">
                <a:latin typeface="Garamond" pitchFamily="18" charset="0"/>
              </a:rPr>
              <a:t> characters</a:t>
            </a: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4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277" y="0"/>
            <a:ext cx="4278723" cy="457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………</a:t>
            </a:r>
            <a:endParaRPr lang="en-US" sz="2400" dirty="0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4681182" y="2565779"/>
            <a:ext cx="7510818" cy="4499532"/>
            <a:chOff x="0" y="0"/>
            <a:chExt cx="65137" cy="40420"/>
          </a:xfrm>
        </p:grpSpPr>
        <p:pic>
          <p:nvPicPr>
            <p:cNvPr id="5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1191"/>
              <a:ext cx="64857" cy="219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36" cy="388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Straight Connector 27"/>
            <p:cNvSpPr>
              <a:spLocks noChangeShapeType="1"/>
            </p:cNvSpPr>
            <p:nvPr/>
          </p:nvSpPr>
          <p:spPr bwMode="auto">
            <a:xfrm>
              <a:off x="64030" y="22"/>
              <a:ext cx="137" cy="388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traight Connector 28"/>
            <p:cNvSpPr>
              <a:spLocks noChangeShapeType="1"/>
            </p:cNvSpPr>
            <p:nvPr/>
          </p:nvSpPr>
          <p:spPr bwMode="auto">
            <a:xfrm>
              <a:off x="55819" y="5595"/>
              <a:ext cx="136" cy="219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29"/>
            <p:cNvSpPr>
              <a:spLocks noChangeShapeType="1"/>
            </p:cNvSpPr>
            <p:nvPr/>
          </p:nvSpPr>
          <p:spPr bwMode="auto">
            <a:xfrm>
              <a:off x="53772" y="8573"/>
              <a:ext cx="273" cy="16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Straight Connector 30"/>
            <p:cNvSpPr>
              <a:spLocks noChangeShapeType="1"/>
            </p:cNvSpPr>
            <p:nvPr/>
          </p:nvSpPr>
          <p:spPr bwMode="auto">
            <a:xfrm>
              <a:off x="24156" y="11327"/>
              <a:ext cx="137" cy="6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31"/>
            <p:cNvSpPr>
              <a:spLocks noChangeShapeType="1"/>
            </p:cNvSpPr>
            <p:nvPr/>
          </p:nvSpPr>
          <p:spPr bwMode="auto">
            <a:xfrm>
              <a:off x="32345" y="9826"/>
              <a:ext cx="273" cy="9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Straight Connector 32"/>
            <p:cNvSpPr>
              <a:spLocks noChangeShapeType="1"/>
            </p:cNvSpPr>
            <p:nvPr/>
          </p:nvSpPr>
          <p:spPr bwMode="auto">
            <a:xfrm>
              <a:off x="13511" y="25248"/>
              <a:ext cx="0" cy="65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traight Connector 33"/>
            <p:cNvSpPr>
              <a:spLocks noChangeShapeType="1"/>
            </p:cNvSpPr>
            <p:nvPr/>
          </p:nvSpPr>
          <p:spPr bwMode="auto">
            <a:xfrm>
              <a:off x="23747" y="28523"/>
              <a:ext cx="0" cy="72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Straight Connector 34"/>
            <p:cNvSpPr>
              <a:spLocks noChangeShapeType="1"/>
            </p:cNvSpPr>
            <p:nvPr/>
          </p:nvSpPr>
          <p:spPr bwMode="auto">
            <a:xfrm>
              <a:off x="37667" y="28114"/>
              <a:ext cx="160" cy="12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Straight Connector 35"/>
            <p:cNvSpPr>
              <a:spLocks noChangeShapeType="1"/>
            </p:cNvSpPr>
            <p:nvPr/>
          </p:nvSpPr>
          <p:spPr bwMode="auto">
            <a:xfrm>
              <a:off x="46402" y="23883"/>
              <a:ext cx="23" cy="16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Straight Connector 36"/>
            <p:cNvSpPr>
              <a:spLocks noChangeShapeType="1"/>
            </p:cNvSpPr>
            <p:nvPr/>
          </p:nvSpPr>
          <p:spPr bwMode="auto">
            <a:xfrm>
              <a:off x="50496" y="23474"/>
              <a:ext cx="160" cy="169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136" y="14330"/>
              <a:ext cx="24157" cy="2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38"/>
            <p:cNvCxnSpPr>
              <a:cxnSpLocks noChangeShapeType="1"/>
            </p:cNvCxnSpPr>
            <p:nvPr/>
          </p:nvCxnSpPr>
          <p:spPr bwMode="auto">
            <a:xfrm>
              <a:off x="24156" y="14330"/>
              <a:ext cx="8189" cy="1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32618" y="14330"/>
              <a:ext cx="21154" cy="13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40"/>
            <p:cNvCxnSpPr>
              <a:cxnSpLocks noChangeShapeType="1"/>
            </p:cNvCxnSpPr>
            <p:nvPr/>
          </p:nvCxnSpPr>
          <p:spPr bwMode="auto">
            <a:xfrm>
              <a:off x="0" y="9553"/>
              <a:ext cx="540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41"/>
            <p:cNvCxnSpPr>
              <a:cxnSpLocks noChangeShapeType="1"/>
            </p:cNvCxnSpPr>
            <p:nvPr/>
          </p:nvCxnSpPr>
          <p:spPr bwMode="auto">
            <a:xfrm>
              <a:off x="272" y="5868"/>
              <a:ext cx="55547" cy="13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42"/>
            <p:cNvCxnSpPr>
              <a:cxnSpLocks noChangeShapeType="1"/>
            </p:cNvCxnSpPr>
            <p:nvPr/>
          </p:nvCxnSpPr>
          <p:spPr bwMode="auto">
            <a:xfrm>
              <a:off x="0" y="2183"/>
              <a:ext cx="6387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43"/>
            <p:cNvCxnSpPr>
              <a:cxnSpLocks noChangeShapeType="1"/>
            </p:cNvCxnSpPr>
            <p:nvPr/>
          </p:nvCxnSpPr>
          <p:spPr bwMode="auto">
            <a:xfrm>
              <a:off x="272" y="30434"/>
              <a:ext cx="13258" cy="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447" y="34119"/>
              <a:ext cx="23300" cy="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45"/>
            <p:cNvCxnSpPr>
              <a:cxnSpLocks noChangeShapeType="1"/>
            </p:cNvCxnSpPr>
            <p:nvPr/>
          </p:nvCxnSpPr>
          <p:spPr bwMode="auto">
            <a:xfrm>
              <a:off x="614" y="37667"/>
              <a:ext cx="371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46"/>
            <p:cNvCxnSpPr>
              <a:cxnSpLocks noChangeShapeType="1"/>
            </p:cNvCxnSpPr>
            <p:nvPr/>
          </p:nvCxnSpPr>
          <p:spPr bwMode="auto">
            <a:xfrm>
              <a:off x="37940" y="37667"/>
              <a:ext cx="8462" cy="13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47"/>
            <p:cNvCxnSpPr>
              <a:cxnSpLocks noChangeShapeType="1"/>
            </p:cNvCxnSpPr>
            <p:nvPr/>
          </p:nvCxnSpPr>
          <p:spPr bwMode="auto">
            <a:xfrm>
              <a:off x="46675" y="37804"/>
              <a:ext cx="38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48"/>
            <p:cNvCxnSpPr>
              <a:cxnSpLocks noChangeShapeType="1"/>
            </p:cNvCxnSpPr>
            <p:nvPr/>
          </p:nvCxnSpPr>
          <p:spPr bwMode="auto">
            <a:xfrm>
              <a:off x="51042" y="37804"/>
              <a:ext cx="133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9553" y="11054"/>
              <a:ext cx="1009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Pre-DFL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24838" y="11077"/>
              <a:ext cx="6847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52"/>
            <p:cNvSpPr>
              <a:spLocks noChangeArrowheads="1"/>
            </p:cNvSpPr>
            <p:nvPr/>
          </p:nvSpPr>
          <p:spPr bwMode="auto">
            <a:xfrm>
              <a:off x="36598" y="10940"/>
              <a:ext cx="11333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Post-DFL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53"/>
            <p:cNvSpPr>
              <a:spLocks noChangeArrowheads="1"/>
            </p:cNvSpPr>
            <p:nvPr/>
          </p:nvSpPr>
          <p:spPr bwMode="auto">
            <a:xfrm>
              <a:off x="29708" y="568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31232" y="4062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29543" y="7719"/>
              <a:ext cx="5526" cy="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1933" y="30304"/>
              <a:ext cx="10099" cy="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PcFL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7677" y="33656"/>
              <a:ext cx="11618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PvFL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25403" y="34078"/>
              <a:ext cx="1009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Pre-AFL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38852" y="33938"/>
              <a:ext cx="6638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>
              <a:off x="45299" y="34055"/>
              <a:ext cx="663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CPL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61"/>
            <p:cNvSpPr>
              <a:spLocks noChangeArrowheads="1"/>
            </p:cNvSpPr>
            <p:nvPr/>
          </p:nvSpPr>
          <p:spPr bwMode="auto">
            <a:xfrm>
              <a:off x="53599" y="33774"/>
              <a:ext cx="663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CFL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4716" y="641444"/>
            <a:ext cx="1198728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Garamond" pitchFamily="18" charset="0"/>
              </a:rPr>
              <a:t>Following </a:t>
            </a:r>
            <a:r>
              <a:rPr lang="en-US" sz="2800" dirty="0">
                <a:latin typeface="Garamond" pitchFamily="18" charset="0"/>
              </a:rPr>
              <a:t>12 morphometric characters were found significant between the species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Fork length (FL)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Pre-dorsal fin length (Pre-DFL)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Dorsal fin length (DFL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Post-dorsal fin length (Post-DFL)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Pelvic fin length (</a:t>
            </a:r>
            <a:r>
              <a:rPr lang="en-US" sz="2400" dirty="0" err="1">
                <a:latin typeface="Garamond" pitchFamily="18" charset="0"/>
              </a:rPr>
              <a:t>PvFL</a:t>
            </a:r>
            <a:r>
              <a:rPr lang="en-US" sz="2400" dirty="0">
                <a:latin typeface="Garamond" pitchFamily="18" charset="0"/>
              </a:rPr>
              <a:t>)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Pre-pelvic fin length (Pre-</a:t>
            </a:r>
            <a:r>
              <a:rPr lang="en-US" sz="2400" dirty="0" err="1">
                <a:latin typeface="Garamond" pitchFamily="18" charset="0"/>
              </a:rPr>
              <a:t>PvFL</a:t>
            </a:r>
            <a:r>
              <a:rPr lang="en-US" sz="2400" dirty="0">
                <a:latin typeface="Garamond" pitchFamily="18" charset="0"/>
              </a:rPr>
              <a:t>)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Pre-pectoral fin length (</a:t>
            </a:r>
            <a:r>
              <a:rPr lang="en-US" sz="2400" dirty="0" err="1">
                <a:latin typeface="Garamond" pitchFamily="18" charset="0"/>
              </a:rPr>
              <a:t>PcFL</a:t>
            </a:r>
            <a:r>
              <a:rPr lang="en-US" sz="2400" dirty="0">
                <a:latin typeface="Garamond" pitchFamily="18" charset="0"/>
              </a:rPr>
              <a:t>),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Pectoral fin length (</a:t>
            </a:r>
            <a:r>
              <a:rPr lang="en-US" sz="2400" dirty="0" err="1">
                <a:latin typeface="Garamond" pitchFamily="18" charset="0"/>
              </a:rPr>
              <a:t>PcFL</a:t>
            </a:r>
            <a:r>
              <a:rPr lang="en-US" sz="2400" dirty="0">
                <a:latin typeface="Garamond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Least body depth (LBD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Anal fin length (AFL)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Caudal peduncle length (CPL)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Garamond" pitchFamily="18" charset="0"/>
              </a:rPr>
              <a:t>Caudal fin length (CFL)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5436" y="0"/>
            <a:ext cx="5928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>
                <a:solidFill>
                  <a:srgbClr val="002060"/>
                </a:solidFill>
                <a:latin typeface="Gabriola" pitchFamily="82" charset="0"/>
              </a:rPr>
              <a:t>Analysis of morphometric chara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cters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69" y="885825"/>
            <a:ext cx="11577565" cy="597217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300" b="1" dirty="0" smtClean="0">
                <a:solidFill>
                  <a:srgbClr val="00B0F0"/>
                </a:solidFill>
                <a:latin typeface="Garamond" pitchFamily="18" charset="0"/>
              </a:rPr>
              <a:t>Principle Component Analysis (PCA):</a:t>
            </a:r>
            <a:r>
              <a:rPr lang="en-US" sz="3300" dirty="0" smtClean="0"/>
              <a:t> </a:t>
            </a:r>
            <a:r>
              <a:rPr lang="en-US" sz="3300" dirty="0" smtClean="0">
                <a:latin typeface="Garamond" pitchFamily="18" charset="0"/>
              </a:rPr>
              <a:t>12 significant morphometric characters were further used for PCA</a:t>
            </a:r>
            <a:endParaRPr lang="en-US" sz="3300" b="1" dirty="0" smtClean="0">
              <a:solidFill>
                <a:srgbClr val="00B0F0"/>
              </a:solidFill>
              <a:latin typeface="Garamond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800" dirty="0" smtClean="0">
                <a:latin typeface="Garamond" pitchFamily="18" charset="0"/>
              </a:rPr>
              <a:t>The PCA based on 12 </a:t>
            </a:r>
            <a:r>
              <a:rPr lang="en-US" sz="3800" dirty="0" err="1" smtClean="0">
                <a:latin typeface="Garamond" pitchFamily="18" charset="0"/>
              </a:rPr>
              <a:t>morphometric</a:t>
            </a:r>
            <a:r>
              <a:rPr lang="en-US" sz="3800" dirty="0" smtClean="0">
                <a:latin typeface="Garamond" pitchFamily="18" charset="0"/>
              </a:rPr>
              <a:t> measurements retained two components with </a:t>
            </a:r>
            <a:r>
              <a:rPr lang="en-US" sz="3800" dirty="0" err="1" smtClean="0">
                <a:latin typeface="Garamond" pitchFamily="18" charset="0"/>
              </a:rPr>
              <a:t>eigen</a:t>
            </a:r>
            <a:r>
              <a:rPr lang="en-US" sz="3800" dirty="0" smtClean="0">
                <a:latin typeface="Garamond" pitchFamily="18" charset="0"/>
              </a:rPr>
              <a:t> values&gt;1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800" dirty="0" smtClean="0">
                <a:latin typeface="Garamond" pitchFamily="18" charset="0"/>
              </a:rPr>
              <a:t> PCA explain 89.23% of the total variance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800" dirty="0" smtClean="0">
                <a:latin typeface="Garamond" pitchFamily="18" charset="0"/>
              </a:rPr>
              <a:t>The first (PC1) and second (PC2) principal components accounted for 77.42% and 11.81% of the total variance respectively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800" dirty="0" smtClean="0">
                <a:latin typeface="Garamond" pitchFamily="18" charset="0"/>
              </a:rPr>
              <a:t>All the twelve </a:t>
            </a:r>
            <a:r>
              <a:rPr lang="en-US" sz="3800" dirty="0" err="1" smtClean="0">
                <a:latin typeface="Garamond" pitchFamily="18" charset="0"/>
              </a:rPr>
              <a:t>morphometric</a:t>
            </a:r>
            <a:r>
              <a:rPr lang="en-US" sz="3800" dirty="0" smtClean="0">
                <a:latin typeface="Garamond" pitchFamily="18" charset="0"/>
              </a:rPr>
              <a:t> measurements had significant loadings on PC1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800" dirty="0" smtClean="0">
                <a:latin typeface="Garamond" pitchFamily="18" charset="0"/>
              </a:rPr>
              <a:t>Two measurements (CFL, CPL) were significant on PC2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13277" y="0"/>
            <a:ext cx="4278723" cy="457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………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85562" y="214531"/>
            <a:ext cx="389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  <a:latin typeface="Gabriola" pitchFamily="82" charset="0"/>
              </a:rPr>
              <a:t>Analysis of morphometric characters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57" y="1427256"/>
            <a:ext cx="1719120" cy="4850713"/>
          </a:xfrm>
        </p:spPr>
        <p:txBody>
          <a:bodyPr/>
          <a:lstStyle/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1 to 2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2 to 6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2 to 7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3 to 6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3 to 7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3 to 4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3 to 5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4 to 5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4 to 6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5 to 6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6 to 7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7 to 8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8 to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311" y="173587"/>
            <a:ext cx="6201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>
                <a:solidFill>
                  <a:srgbClr val="002060"/>
                </a:solidFill>
                <a:latin typeface="Gabriola" pitchFamily="82" charset="0"/>
              </a:rPr>
              <a:t>Analysis of </a:t>
            </a:r>
            <a:r>
              <a:rPr lang="en-US" sz="3200" b="1" dirty="0" smtClean="0">
                <a:solidFill>
                  <a:srgbClr val="002060"/>
                </a:solidFill>
                <a:latin typeface="Gabriola" pitchFamily="82" charset="0"/>
              </a:rPr>
              <a:t>Landmark distances </a:t>
            </a:r>
            <a:endParaRPr lang="en-US" sz="3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73" y="760610"/>
            <a:ext cx="11691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Garamond" pitchFamily="18" charset="0"/>
              </a:rPr>
              <a:t>Following </a:t>
            </a:r>
            <a:r>
              <a:rPr lang="en-US" sz="2800" dirty="0">
                <a:latin typeface="Garamond" pitchFamily="18" charset="0"/>
              </a:rPr>
              <a:t>13 landmark measurements were found significant </a:t>
            </a:r>
            <a:r>
              <a:rPr lang="en-US" sz="2800" dirty="0" smtClean="0">
                <a:latin typeface="Garamond" pitchFamily="18" charset="0"/>
              </a:rPr>
              <a:t>between </a:t>
            </a:r>
            <a:r>
              <a:rPr lang="en-US" sz="2800" dirty="0">
                <a:latin typeface="Garamond" pitchFamily="18" charset="0"/>
              </a:rPr>
              <a:t>the stocks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13277" y="0"/>
            <a:ext cx="4278723" cy="457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………</a:t>
            </a:r>
            <a:endParaRPr lang="en-US" sz="2400" dirty="0"/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2792265" y="2120022"/>
            <a:ext cx="8337483" cy="3093636"/>
            <a:chOff x="0" y="-146"/>
            <a:chExt cx="81944" cy="2817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0"/>
              <a:ext cx="78798" cy="266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traight Connector 3"/>
            <p:cNvSpPr>
              <a:spLocks noChangeShapeType="1"/>
            </p:cNvSpPr>
            <p:nvPr/>
          </p:nvSpPr>
          <p:spPr bwMode="auto">
            <a:xfrm flipV="1">
              <a:off x="3283" y="4230"/>
              <a:ext cx="28789" cy="90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4"/>
            <p:cNvSpPr>
              <a:spLocks noChangeShapeType="1"/>
            </p:cNvSpPr>
            <p:nvPr/>
          </p:nvSpPr>
          <p:spPr bwMode="auto">
            <a:xfrm>
              <a:off x="31935" y="4230"/>
              <a:ext cx="10373" cy="1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Straight Connector 5"/>
            <p:cNvSpPr>
              <a:spLocks noChangeShapeType="1"/>
            </p:cNvSpPr>
            <p:nvPr/>
          </p:nvSpPr>
          <p:spPr bwMode="auto">
            <a:xfrm>
              <a:off x="41625" y="5868"/>
              <a:ext cx="22519" cy="55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traight Connector 6"/>
            <p:cNvSpPr>
              <a:spLocks noChangeShapeType="1"/>
            </p:cNvSpPr>
            <p:nvPr/>
          </p:nvSpPr>
          <p:spPr bwMode="auto">
            <a:xfrm>
              <a:off x="64280" y="11464"/>
              <a:ext cx="0" cy="60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Straight Connector 7"/>
            <p:cNvSpPr>
              <a:spLocks noChangeShapeType="1"/>
            </p:cNvSpPr>
            <p:nvPr/>
          </p:nvSpPr>
          <p:spPr bwMode="auto">
            <a:xfrm flipH="1">
              <a:off x="60323" y="17469"/>
              <a:ext cx="3957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Straight Connector 8"/>
            <p:cNvSpPr>
              <a:spLocks noChangeShapeType="1"/>
            </p:cNvSpPr>
            <p:nvPr/>
          </p:nvSpPr>
          <p:spPr bwMode="auto">
            <a:xfrm flipH="1">
              <a:off x="30434" y="17605"/>
              <a:ext cx="29889" cy="70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Straight Connector 9"/>
            <p:cNvSpPr>
              <a:spLocks noChangeShapeType="1"/>
            </p:cNvSpPr>
            <p:nvPr/>
          </p:nvSpPr>
          <p:spPr bwMode="auto">
            <a:xfrm>
              <a:off x="3146" y="13306"/>
              <a:ext cx="16370" cy="59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Straight Connector 10"/>
            <p:cNvSpPr>
              <a:spLocks noChangeShapeType="1"/>
            </p:cNvSpPr>
            <p:nvPr/>
          </p:nvSpPr>
          <p:spPr bwMode="auto">
            <a:xfrm>
              <a:off x="19516" y="19467"/>
              <a:ext cx="11054" cy="5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Straight Connector 11"/>
            <p:cNvSpPr>
              <a:spLocks noChangeShapeType="1"/>
            </p:cNvSpPr>
            <p:nvPr/>
          </p:nvSpPr>
          <p:spPr bwMode="auto">
            <a:xfrm flipH="1">
              <a:off x="19516" y="3957"/>
              <a:ext cx="12419" cy="15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Straight Connector 12"/>
            <p:cNvSpPr>
              <a:spLocks noChangeShapeType="1"/>
            </p:cNvSpPr>
            <p:nvPr/>
          </p:nvSpPr>
          <p:spPr bwMode="auto">
            <a:xfrm flipH="1">
              <a:off x="30570" y="4230"/>
              <a:ext cx="1365" cy="20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Straight Connector 13"/>
            <p:cNvSpPr>
              <a:spLocks noChangeShapeType="1"/>
            </p:cNvSpPr>
            <p:nvPr/>
          </p:nvSpPr>
          <p:spPr bwMode="auto">
            <a:xfrm flipH="1">
              <a:off x="30843" y="6005"/>
              <a:ext cx="10373" cy="18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Straight Connector 14"/>
            <p:cNvSpPr>
              <a:spLocks noChangeShapeType="1"/>
            </p:cNvSpPr>
            <p:nvPr/>
          </p:nvSpPr>
          <p:spPr bwMode="auto">
            <a:xfrm>
              <a:off x="31935" y="4094"/>
              <a:ext cx="28797" cy="133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Straight Connector 15"/>
            <p:cNvSpPr>
              <a:spLocks noChangeShapeType="1"/>
            </p:cNvSpPr>
            <p:nvPr/>
          </p:nvSpPr>
          <p:spPr bwMode="auto">
            <a:xfrm>
              <a:off x="41489" y="6005"/>
              <a:ext cx="18424" cy="110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Straight Connector 16"/>
            <p:cNvSpPr>
              <a:spLocks noChangeShapeType="1"/>
            </p:cNvSpPr>
            <p:nvPr/>
          </p:nvSpPr>
          <p:spPr bwMode="auto">
            <a:xfrm>
              <a:off x="42035" y="6005"/>
              <a:ext cx="22245" cy="113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0" y="10737"/>
              <a:ext cx="4367" cy="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9376" y="-146"/>
              <a:ext cx="4367" cy="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2036" y="902"/>
              <a:ext cx="4368" cy="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2007" y="7325"/>
              <a:ext cx="4367" cy="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62433" y="17779"/>
              <a:ext cx="4368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8635" y="17919"/>
              <a:ext cx="4368" cy="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8250" y="24308"/>
              <a:ext cx="4367" cy="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6293" y="19467"/>
              <a:ext cx="4367" cy="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0038" y="846161"/>
            <a:ext cx="11614458" cy="57457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Garamond" pitchFamily="18" charset="0"/>
              </a:rPr>
              <a:t>Principle Component Analysis (PCA): </a:t>
            </a:r>
            <a:r>
              <a:rPr lang="en-US" sz="2800" dirty="0" smtClean="0">
                <a:latin typeface="Garamond" pitchFamily="18" charset="0"/>
              </a:rPr>
              <a:t>13 significant truss measurements were further used for PCA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The PCA based on 13 truss measurements retained two components with </a:t>
            </a:r>
            <a:r>
              <a:rPr lang="en-US" sz="2800" dirty="0" err="1" smtClean="0">
                <a:latin typeface="Garamond" pitchFamily="18" charset="0"/>
              </a:rPr>
              <a:t>eigen</a:t>
            </a:r>
            <a:r>
              <a:rPr lang="en-US" sz="2800" dirty="0" smtClean="0">
                <a:latin typeface="Garamond" pitchFamily="18" charset="0"/>
              </a:rPr>
              <a:t> values&gt;1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PCA explain 88.29% of the total variance.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The first (PC1) and second (PC2) principal components accounted for 78.6% and 9.7% of the total variance respectively.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 All the thirteen truss measurements had significant loadings on PC1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Garamond" pitchFamily="18" charset="0"/>
              </a:rPr>
              <a:t> the most significant loadings on PC2 were 2-6, 3-4, 3-5, 3-6, 4-6, 5-6 and 6-7</a:t>
            </a:r>
            <a:endParaRPr lang="en-US" sz="2800" b="1" dirty="0" smtClean="0">
              <a:solidFill>
                <a:srgbClr val="00B0F0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311" y="173587"/>
            <a:ext cx="344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  <a:latin typeface="Gabriola" pitchFamily="82" charset="0"/>
              </a:rPr>
              <a:t>Analysis of 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Landmark distances </a:t>
            </a:r>
            <a:endParaRPr lang="en-US" sz="2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13277" y="0"/>
            <a:ext cx="4278723" cy="457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………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60481"/>
              </p:ext>
            </p:extLst>
          </p:nvPr>
        </p:nvGraphicFramePr>
        <p:xfrm>
          <a:off x="0" y="574793"/>
          <a:ext cx="6387152" cy="6017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4809"/>
                <a:gridCol w="1283135"/>
                <a:gridCol w="1009208"/>
              </a:tblGrid>
              <a:tr h="3539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Morphometric Characters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Fork Length (FL)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Dorsal fin length (Pre-DFL)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Dorsal fin length (DFL)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Dorsal fin length (Post-DFL)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Pelvic fin length (Pre-PvFL)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Pelvic fin length (PvFL)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pectoral fin length (Pre-PcFL)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Pectoral fin length (PcFL)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 fin length (AFL)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Caudal fin Length (CFL)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Caudal peduncle length (CPL)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-0.650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 body depth (LBD)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Eigen-values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 variance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77.421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94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variance  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77.421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89.231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0937594"/>
              </p:ext>
            </p:extLst>
          </p:nvPr>
        </p:nvGraphicFramePr>
        <p:xfrm>
          <a:off x="6441743" y="477739"/>
          <a:ext cx="5750257" cy="6196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6621"/>
                <a:gridCol w="1313511"/>
                <a:gridCol w="1100125"/>
              </a:tblGrid>
              <a:tr h="3219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Landmark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Distances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 (1-2)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 (3-4)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 (4-5)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 (5-6)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 (6-7)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 (7-8)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 (8-1)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 (2-7)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J2 (2-6)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K2 (3-7)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L2 (3-6)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 (3-5)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 (4-6)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Eigen-values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 variance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78.603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 anchor="ctr"/>
                </a:tc>
              </a:tr>
              <a:tr h="34528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variance  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78.603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88.294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3277" y="0"/>
            <a:ext cx="4278723" cy="457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………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394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431075"/>
            <a:ext cx="11474904" cy="60125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aramond" pitchFamily="18" charset="0"/>
              </a:rPr>
              <a:t>3 species of </a:t>
            </a:r>
            <a:r>
              <a:rPr lang="en-US" sz="2800" dirty="0" err="1" smtClean="0">
                <a:latin typeface="Garamond" pitchFamily="18" charset="0"/>
              </a:rPr>
              <a:t>hilsha</a:t>
            </a:r>
            <a:r>
              <a:rPr lang="en-US" sz="2800" dirty="0" smtClean="0">
                <a:latin typeface="Garamond" pitchFamily="18" charset="0"/>
              </a:rPr>
              <a:t> fish are available in Bangladesh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00B050"/>
                </a:solidFill>
                <a:latin typeface="Garamond" pitchFamily="18" charset="0"/>
              </a:rPr>
              <a:t>The following two species are the most common…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Garamond" pitchFamily="18" charset="0"/>
              </a:rPr>
              <a:t>Padma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Garamond" pitchFamily="18" charset="0"/>
              </a:rPr>
              <a:t>ilish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or </a:t>
            </a:r>
            <a:r>
              <a:rPr lang="en-US" sz="2800" b="1" dirty="0" err="1" smtClean="0">
                <a:solidFill>
                  <a:srgbClr val="0070C0"/>
                </a:solidFill>
                <a:latin typeface="Garamond" pitchFamily="18" charset="0"/>
              </a:rPr>
              <a:t>hilsha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shad (</a:t>
            </a:r>
            <a:r>
              <a:rPr lang="en-US" sz="2800" b="1" i="1" dirty="0" smtClean="0">
                <a:solidFill>
                  <a:srgbClr val="0070C0"/>
                </a:solidFill>
                <a:latin typeface="Garamond" pitchFamily="18" charset="0"/>
              </a:rPr>
              <a:t>T. </a:t>
            </a:r>
            <a:r>
              <a:rPr lang="en-US" sz="2800" b="1" i="1" dirty="0" err="1" smtClean="0">
                <a:solidFill>
                  <a:srgbClr val="0070C0"/>
                </a:solidFill>
                <a:latin typeface="Garamond" pitchFamily="18" charset="0"/>
              </a:rPr>
              <a:t>ilisha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)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Garamond" pitchFamily="18" charset="0"/>
              </a:rPr>
              <a:t>Chandana</a:t>
            </a: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Garamond" pitchFamily="18" charset="0"/>
              </a:rPr>
              <a:t>ilish</a:t>
            </a: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 (</a:t>
            </a:r>
            <a:r>
              <a:rPr lang="en-US" sz="2800" b="1" i="1" dirty="0" smtClean="0">
                <a:solidFill>
                  <a:srgbClr val="7030A0"/>
                </a:solidFill>
                <a:latin typeface="Garamond" pitchFamily="18" charset="0"/>
              </a:rPr>
              <a:t>T. </a:t>
            </a:r>
            <a:r>
              <a:rPr lang="en-US" sz="2800" b="1" i="1" dirty="0" err="1" smtClean="0">
                <a:solidFill>
                  <a:srgbClr val="7030A0"/>
                </a:solidFill>
                <a:latin typeface="Garamond" pitchFamily="18" charset="0"/>
              </a:rPr>
              <a:t>toli</a:t>
            </a: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Hilsa20170807222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" y="3009570"/>
            <a:ext cx="5700713" cy="3341797"/>
          </a:xfrm>
          <a:prstGeom prst="rect">
            <a:avLst/>
          </a:prstGeom>
        </p:spPr>
      </p:pic>
      <p:pic>
        <p:nvPicPr>
          <p:cNvPr id="9" name="Picture 8" descr="DailySun-2017-02-08-06-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4" y="3028950"/>
            <a:ext cx="5913281" cy="341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623" y="1187142"/>
            <a:ext cx="91297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13277" y="0"/>
            <a:ext cx="4278723" cy="457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………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64880" y="228179"/>
            <a:ext cx="36954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Scatter </a:t>
            </a:r>
            <a:r>
              <a:rPr lang="en-US" sz="3200" b="1" dirty="0" smtClean="0">
                <a:solidFill>
                  <a:srgbClr val="0070C0"/>
                </a:solidFill>
                <a:latin typeface="Garamond" pitchFamily="18" charset="0"/>
              </a:rPr>
              <a:t>plotting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Garamond" pitchFamily="18" charset="0"/>
              </a:rPr>
              <a:t>(Morphometric Measurement)</a:t>
            </a:r>
            <a:endParaRPr lang="en-US" sz="20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556" y="1382047"/>
            <a:ext cx="9329738" cy="53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04907" y="310064"/>
            <a:ext cx="32053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Scatter </a:t>
            </a:r>
            <a:r>
              <a:rPr lang="en-US" sz="3200" b="1" dirty="0" smtClean="0">
                <a:solidFill>
                  <a:srgbClr val="0070C0"/>
                </a:solidFill>
                <a:latin typeface="Garamond" pitchFamily="18" charset="0"/>
              </a:rPr>
              <a:t>plotting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Garamond" pitchFamily="18" charset="0"/>
              </a:rPr>
              <a:t>(Landmark Distances)</a:t>
            </a:r>
            <a:endParaRPr lang="en-US" sz="20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13277" y="0"/>
            <a:ext cx="4278723" cy="457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Comparison between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ilisha</a:t>
            </a:r>
            <a:r>
              <a:rPr lang="en-US" sz="2400" b="1" dirty="0" smtClean="0">
                <a:solidFill>
                  <a:srgbClr val="002060"/>
                </a:solidFill>
                <a:latin typeface="Gabriola" pitchFamily="82" charset="0"/>
              </a:rPr>
              <a:t> and 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T. </a:t>
            </a:r>
            <a:r>
              <a:rPr lang="en-US" sz="2400" b="1" i="1" dirty="0" err="1" smtClean="0">
                <a:solidFill>
                  <a:srgbClr val="002060"/>
                </a:solidFill>
                <a:latin typeface="Gabriola" pitchFamily="82" charset="0"/>
              </a:rPr>
              <a:t>toli</a:t>
            </a:r>
            <a:r>
              <a:rPr lang="en-US" sz="2400" b="1" i="1" dirty="0" smtClean="0">
                <a:solidFill>
                  <a:srgbClr val="002060"/>
                </a:solidFill>
                <a:latin typeface="Gabriola" pitchFamily="82" charset="0"/>
              </a:rPr>
              <a:t>………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44" y="968991"/>
            <a:ext cx="11387287" cy="563652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>
                <a:latin typeface="Garamond" pitchFamily="18" charset="0"/>
              </a:rPr>
              <a:t>River population of </a:t>
            </a:r>
            <a:r>
              <a:rPr lang="en-US" sz="3200" i="1" dirty="0" smtClean="0">
                <a:latin typeface="Garamond" pitchFamily="18" charset="0"/>
              </a:rPr>
              <a:t>T. </a:t>
            </a:r>
            <a:r>
              <a:rPr lang="en-US" sz="3200" i="1" dirty="0" err="1" smtClean="0">
                <a:latin typeface="Garamond" pitchFamily="18" charset="0"/>
              </a:rPr>
              <a:t>ilisha</a:t>
            </a:r>
            <a:r>
              <a:rPr lang="en-US" sz="3200" dirty="0" smtClean="0">
                <a:latin typeface="Garamond" pitchFamily="18" charset="0"/>
              </a:rPr>
              <a:t> is morphologically different from coastal or marine populations of </a:t>
            </a:r>
            <a:r>
              <a:rPr lang="en-US" sz="3200" i="1" dirty="0" smtClean="0">
                <a:latin typeface="Garamond" pitchFamily="18" charset="0"/>
              </a:rPr>
              <a:t>T. </a:t>
            </a:r>
            <a:r>
              <a:rPr lang="en-US" sz="3200" i="1" dirty="0" err="1" smtClean="0">
                <a:latin typeface="Garamond" pitchFamily="18" charset="0"/>
              </a:rPr>
              <a:t>ilisha</a:t>
            </a:r>
            <a:r>
              <a:rPr lang="en-US" sz="3200" dirty="0" smtClean="0">
                <a:latin typeface="Garamond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200" dirty="0" smtClean="0">
                <a:latin typeface="Garamond" pitchFamily="18" charset="0"/>
              </a:rPr>
              <a:t> </a:t>
            </a:r>
            <a:r>
              <a:rPr lang="en-US" sz="3200" i="1" dirty="0" smtClean="0">
                <a:latin typeface="Garamond" pitchFamily="18" charset="0"/>
              </a:rPr>
              <a:t>T. </a:t>
            </a:r>
            <a:r>
              <a:rPr lang="en-US" sz="3200" i="1" dirty="0" err="1" smtClean="0">
                <a:latin typeface="Garamond" pitchFamily="18" charset="0"/>
              </a:rPr>
              <a:t>toli</a:t>
            </a:r>
            <a:r>
              <a:rPr lang="en-US" sz="3200" i="1" dirty="0" smtClean="0">
                <a:latin typeface="Garamond" pitchFamily="18" charset="0"/>
              </a:rPr>
              <a:t> </a:t>
            </a:r>
            <a:r>
              <a:rPr lang="en-US" sz="3200" dirty="0" smtClean="0">
                <a:latin typeface="Garamond" pitchFamily="18" charset="0"/>
              </a:rPr>
              <a:t>is also far more different from </a:t>
            </a:r>
            <a:r>
              <a:rPr lang="en-US" sz="3200" i="1" dirty="0" smtClean="0">
                <a:latin typeface="Garamond" pitchFamily="18" charset="0"/>
              </a:rPr>
              <a:t>T. </a:t>
            </a:r>
            <a:r>
              <a:rPr lang="en-US" sz="3200" i="1" dirty="0" err="1" smtClean="0">
                <a:latin typeface="Garamond" pitchFamily="18" charset="0"/>
              </a:rPr>
              <a:t>ilisha</a:t>
            </a:r>
            <a:endParaRPr lang="en-US" sz="3200" i="1" dirty="0" smtClean="0">
              <a:latin typeface="Garamond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Variation may be attributed due to separate geographical location as well as the environmental and physiological constrains like salinity, temperature, turbidity, water pressure, current flow and food availability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3200" dirty="0" smtClean="0">
                <a:latin typeface="Garamond" pitchFamily="18" charset="0"/>
              </a:rPr>
              <a:t>Morphometric characters with truss measurements can be used as a common tool for determining variations among and between species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3937" y="0"/>
            <a:ext cx="8596668" cy="961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charset="2"/>
              <a:buNone/>
            </a:pPr>
            <a:r>
              <a:rPr lang="en-US" sz="72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Discussion</a:t>
            </a:r>
          </a:p>
          <a:p>
            <a:pPr algn="ctr">
              <a:buFont typeface="Wingdings 3" charset="2"/>
              <a:buNone/>
            </a:pPr>
            <a:endParaRPr lang="en-US" sz="72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184" y="223199"/>
            <a:ext cx="2577231" cy="690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Gabriola" pitchFamily="82" charset="0"/>
              </a:rPr>
              <a:t>Conclusion</a:t>
            </a:r>
            <a:endParaRPr lang="en-US" sz="4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74" y="1137029"/>
            <a:ext cx="10800433" cy="54138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Garamond" pitchFamily="18" charset="0"/>
              <a:buChar char="☻"/>
            </a:pPr>
            <a:r>
              <a:rPr lang="en-US" sz="2800" dirty="0" smtClean="0">
                <a:latin typeface="Garamond" pitchFamily="18" charset="0"/>
              </a:rPr>
              <a:t>For proper conservation and management of any population, it is needed to know about their biology and population structure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Garamond" pitchFamily="18" charset="0"/>
              <a:buChar char="☻"/>
            </a:pPr>
            <a:r>
              <a:rPr lang="en-US" sz="2800" dirty="0" smtClean="0">
                <a:latin typeface="Garamond" pitchFamily="18" charset="0"/>
              </a:rPr>
              <a:t>This study has provided important morphological information that can be used to differentiate this </a:t>
            </a:r>
            <a:r>
              <a:rPr lang="en-US" sz="2800" i="1" dirty="0" err="1" smtClean="0">
                <a:latin typeface="Garamond" pitchFamily="18" charset="0"/>
              </a:rPr>
              <a:t>Tenualosa</a:t>
            </a:r>
            <a:r>
              <a:rPr lang="en-US" sz="2800" i="1" dirty="0" smtClean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sp. more precisely among groups and species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Garamond" pitchFamily="18" charset="0"/>
              <a:buChar char="☻"/>
            </a:pPr>
            <a:r>
              <a:rPr lang="en-US" sz="2800" dirty="0" smtClean="0">
                <a:latin typeface="Garamond" pitchFamily="18" charset="0"/>
              </a:rPr>
              <a:t>Hoping that the information obtained from the present study will be helpful for fisheries, biologists, and taxonomist concerned with these two fish species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2192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237" y="0"/>
            <a:ext cx="10272889" cy="1224136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en-US" b="1" dirty="0" smtClean="0">
                <a:ln>
                  <a:noFill/>
                </a:ln>
                <a:solidFill>
                  <a:srgbClr val="7030A0"/>
                </a:solidFill>
                <a:latin typeface="Gabriola" pitchFamily="82" charset="0"/>
                <a:ea typeface="+mn-ea"/>
                <a:cs typeface="Times New Roman" pitchFamily="18" charset="0"/>
              </a:rPr>
              <a:t>Acknowledgement</a:t>
            </a:r>
            <a:endParaRPr lang="en-US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2909" y="818866"/>
            <a:ext cx="10272889" cy="5800298"/>
          </a:xfrm>
        </p:spPr>
        <p:txBody>
          <a:bodyPr>
            <a:normAutofit fontScale="85000" lnSpcReduction="10000"/>
          </a:bodyPr>
          <a:lstStyle/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  <a:p>
            <a:pPr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</a:rPr>
              <a:t>Honorable Vice-chancellor (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Prof. Dr. 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</a:rPr>
              <a:t>Goutam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 Buddha Das)</a:t>
            </a:r>
          </a:p>
          <a:p>
            <a:pPr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</a:rPr>
              <a:t>Honorable Dean (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Prof. Dr. Mohammed 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</a:rPr>
              <a:t>Nurul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</a:rPr>
              <a:t>Absar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 Khan)</a:t>
            </a:r>
            <a:endParaRPr lang="en-US" sz="3200" dirty="0" smtClean="0">
              <a:solidFill>
                <a:schemeClr val="tx1"/>
              </a:solidFill>
              <a:latin typeface="Gabriola" pitchFamily="82" charset="0"/>
            </a:endParaRPr>
          </a:p>
          <a:p>
            <a:pPr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My supervisor (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Md. 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Moudud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 Islam,  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Assistant Professor and Head)</a:t>
            </a:r>
            <a:endParaRPr lang="en-US" sz="3200" dirty="0" smtClean="0">
              <a:solidFill>
                <a:schemeClr val="tx1"/>
              </a:solidFill>
              <a:latin typeface="Gabriola" pitchFamily="82" charset="0"/>
            </a:endParaRPr>
          </a:p>
          <a:p>
            <a:pPr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</a:rPr>
              <a:t>Honorable teacher 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Md. 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</a:rPr>
              <a:t>Mahiuddin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</a:rPr>
              <a:t>Zahangir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</a:rPr>
              <a:t>(Assistant Professor)</a:t>
            </a:r>
            <a:endParaRPr lang="en-US" sz="3200" dirty="0" smtClean="0">
              <a:solidFill>
                <a:schemeClr val="tx1"/>
              </a:solidFill>
              <a:latin typeface="Gabriola" pitchFamily="82" charset="0"/>
              <a:cs typeface="Times New Roman" pitchFamily="18" charset="0"/>
            </a:endParaRPr>
          </a:p>
          <a:p>
            <a:pPr lvl="0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My </a:t>
            </a:r>
            <a:r>
              <a:rPr lang="en-US" sz="3200" dirty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co-supervisor 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</a:rPr>
              <a:t>Joyshri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Gabriola" pitchFamily="82" charset="0"/>
              </a:rPr>
              <a:t>Sarker</a:t>
            </a:r>
            <a:r>
              <a:rPr lang="en-US" sz="3200" b="1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,  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Assistant Professor and Head)</a:t>
            </a:r>
            <a:endParaRPr lang="en-US" sz="3200" b="1" dirty="0">
              <a:solidFill>
                <a:schemeClr val="tx1"/>
              </a:solidFill>
              <a:latin typeface="Gabriola" pitchFamily="82" charset="0"/>
              <a:cs typeface="Times New Roman" pitchFamily="18" charset="0"/>
            </a:endParaRPr>
          </a:p>
          <a:p>
            <a:pPr marL="274320" lvl="0" indent="-274320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All other faculty members of my department</a:t>
            </a:r>
          </a:p>
          <a:p>
            <a:pPr marL="274320" lvl="0" indent="-274320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My </a:t>
            </a:r>
            <a:r>
              <a:rPr lang="en-US" sz="3200" dirty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family members, friends and all of my 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well-wishers</a:t>
            </a:r>
            <a:endParaRPr lang="en-US" sz="3200" dirty="0">
              <a:solidFill>
                <a:schemeClr val="tx1"/>
              </a:solidFill>
              <a:latin typeface="Gabriola" pitchFamily="82" charset="0"/>
              <a:cs typeface="Times New Roman" pitchFamily="18" charset="0"/>
            </a:endParaRPr>
          </a:p>
          <a:p>
            <a:pPr marL="571500" lvl="0" indent="-57150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2439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sh-fishing_5586-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35" y="1403351"/>
            <a:ext cx="6155141" cy="54546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7" y="341194"/>
            <a:ext cx="10372299" cy="570016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6600" b="1" cap="all" dirty="0" smtClean="0">
                <a:ln w="9000" cmpd="sng">
                  <a:solidFill>
                    <a:srgbClr val="02967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THANK YOU ALL</a:t>
            </a:r>
          </a:p>
          <a:p>
            <a:pPr algn="ctr"/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3455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Gabriola" panose="04040605051002020D02" pitchFamily="82" charset="0"/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bjectives</a:t>
            </a:r>
            <a:endParaRPr lang="en-US" sz="60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674255"/>
            <a:ext cx="9718765" cy="4636394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>
                <a:latin typeface="Garamond" panose="02020404030301010803" pitchFamily="18" charset="0"/>
              </a:rPr>
              <a:t>To evaluate the morphometric and meristic </a:t>
            </a:r>
            <a:r>
              <a:rPr lang="en-US" sz="2800" dirty="0" smtClean="0">
                <a:latin typeface="Garamond" panose="02020404030301010803" pitchFamily="18" charset="0"/>
              </a:rPr>
              <a:t>variations between </a:t>
            </a:r>
            <a:r>
              <a:rPr lang="en-US" sz="2800" i="1" dirty="0">
                <a:latin typeface="Garamond" panose="02020404030301010803" pitchFamily="18" charset="0"/>
              </a:rPr>
              <a:t>T. </a:t>
            </a:r>
            <a:r>
              <a:rPr lang="en-US" sz="2800" i="1" dirty="0" err="1">
                <a:latin typeface="Garamond" panose="02020404030301010803" pitchFamily="18" charset="0"/>
              </a:rPr>
              <a:t>ilisha</a:t>
            </a:r>
            <a:r>
              <a:rPr lang="en-US" sz="2800" i="1" dirty="0">
                <a:latin typeface="Garamond" panose="02020404030301010803" pitchFamily="18" charset="0"/>
              </a:rPr>
              <a:t> </a:t>
            </a:r>
            <a:r>
              <a:rPr lang="en-US" sz="2800" dirty="0">
                <a:latin typeface="Garamond" panose="02020404030301010803" pitchFamily="18" charset="0"/>
              </a:rPr>
              <a:t>and </a:t>
            </a:r>
            <a:r>
              <a:rPr lang="en-US" sz="2800" i="1" dirty="0">
                <a:latin typeface="Garamond" panose="02020404030301010803" pitchFamily="18" charset="0"/>
              </a:rPr>
              <a:t>T.  </a:t>
            </a:r>
            <a:r>
              <a:rPr lang="en-US" sz="2800" i="1" dirty="0" err="1" smtClean="0">
                <a:latin typeface="Garamond" panose="02020404030301010803" pitchFamily="18" charset="0"/>
              </a:rPr>
              <a:t>Toli</a:t>
            </a:r>
            <a:endParaRPr lang="en-US" sz="2800" i="1" dirty="0">
              <a:latin typeface="Garamond" panose="02020404030301010803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 smtClean="0">
                <a:latin typeface="Garamond" panose="02020404030301010803" pitchFamily="18" charset="0"/>
              </a:rPr>
              <a:t>To </a:t>
            </a:r>
            <a:r>
              <a:rPr lang="en-US" sz="2800" dirty="0">
                <a:latin typeface="Garamond" panose="02020404030301010803" pitchFamily="18" charset="0"/>
              </a:rPr>
              <a:t>determine possible differences between separate unit stocks of the same species (variations among the stocks of </a:t>
            </a:r>
            <a:r>
              <a:rPr lang="en-US" sz="2800" i="1" dirty="0">
                <a:latin typeface="Garamond" panose="02020404030301010803" pitchFamily="18" charset="0"/>
              </a:rPr>
              <a:t>T. </a:t>
            </a:r>
            <a:r>
              <a:rPr lang="en-US" sz="2800" i="1" dirty="0" err="1" smtClean="0">
                <a:latin typeface="Garamond" panose="02020404030301010803" pitchFamily="18" charset="0"/>
              </a:rPr>
              <a:t>ilisha</a:t>
            </a:r>
            <a:r>
              <a:rPr lang="en-US" sz="2800" i="1" dirty="0" smtClean="0">
                <a:latin typeface="Garamond" panose="02020404030301010803" pitchFamily="18" charset="0"/>
              </a:rPr>
              <a:t>)</a:t>
            </a:r>
            <a:endParaRPr lang="en-US" sz="2800" i="1" dirty="0">
              <a:latin typeface="Garamond" panose="02020404030301010803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 smtClean="0">
                <a:latin typeface="Garamond" panose="02020404030301010803" pitchFamily="18" charset="0"/>
              </a:rPr>
              <a:t>To </a:t>
            </a:r>
            <a:r>
              <a:rPr lang="en-US" sz="2800" dirty="0">
                <a:latin typeface="Garamond" panose="02020404030301010803" pitchFamily="18" charset="0"/>
              </a:rPr>
              <a:t>differentiate closely related species of </a:t>
            </a:r>
            <a:r>
              <a:rPr lang="en-US" sz="2800" i="1" dirty="0" err="1">
                <a:latin typeface="Garamond" panose="02020404030301010803" pitchFamily="18" charset="0"/>
              </a:rPr>
              <a:t>Tenualosa</a:t>
            </a:r>
            <a:r>
              <a:rPr lang="en-US" sz="2800" dirty="0">
                <a:latin typeface="Garamond" panose="02020404030301010803" pitchFamily="18" charset="0"/>
              </a:rPr>
              <a:t> more precisely based on their morpholog</a:t>
            </a:r>
            <a:r>
              <a:rPr lang="en-US" sz="2400" dirty="0">
                <a:latin typeface="Garamond" panose="02020404030301010803" pitchFamily="18" charset="0"/>
              </a:rPr>
              <a:t>y</a:t>
            </a:r>
          </a:p>
        </p:txBody>
      </p:sp>
    </p:spTree>
    <p:extLst>
      <p:ext uri="{BB962C8B-B14F-4D97-AF65-F5344CB8AC3E}">
        <p14:creationId xmlns="" xmlns:p14="http://schemas.microsoft.com/office/powerpoint/2010/main" val="33700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8" y="1943100"/>
            <a:ext cx="8253410" cy="46425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85763"/>
            <a:ext cx="9498632" cy="60150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72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Materials and Methods</a:t>
            </a:r>
            <a:endParaRPr lang="en-US" sz="72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910"/>
            <a:ext cx="8596668" cy="5925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1. </a:t>
            </a:r>
            <a:r>
              <a:rPr lang="en-US" sz="4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Collection </a:t>
            </a:r>
            <a:r>
              <a:rPr lang="en-US" sz="4400" b="1" dirty="0">
                <a:solidFill>
                  <a:srgbClr val="002060"/>
                </a:solidFill>
                <a:latin typeface="Gabriola" panose="04040605051002020D02" pitchFamily="82" charset="0"/>
              </a:rPr>
              <a:t>of </a:t>
            </a:r>
            <a:r>
              <a:rPr lang="en-US" sz="4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samples</a:t>
            </a:r>
            <a:endParaRPr lang="en-US" sz="4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8613" y="1428940"/>
          <a:ext cx="10758487" cy="525512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700212"/>
                <a:gridCol w="2040442"/>
                <a:gridCol w="3105424"/>
                <a:gridCol w="2495020"/>
                <a:gridCol w="1417389"/>
              </a:tblGrid>
              <a:tr h="1057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Species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Habitats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Source/location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Garamond" pitchFamily="18" charset="0"/>
                        </a:rPr>
                        <a:t>Total length (cm)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Garamond" pitchFamily="18" charset="0"/>
                        </a:rPr>
                        <a:t>Sample size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Garamond" pitchFamily="18" charset="0"/>
                        </a:rPr>
                        <a:t>T. </a:t>
                      </a:r>
                      <a:r>
                        <a:rPr lang="en-US" sz="2800" i="1" dirty="0" err="1">
                          <a:effectLst/>
                          <a:latin typeface="Garamond" pitchFamily="18" charset="0"/>
                        </a:rPr>
                        <a:t>ilisha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Marine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Cox’s </a:t>
                      </a:r>
                      <a:r>
                        <a:rPr lang="en-US" sz="2800" dirty="0" smtClean="0">
                          <a:effectLst/>
                          <a:latin typeface="Garamond" pitchFamily="18" charset="0"/>
                        </a:rPr>
                        <a:t>Bazar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25.68 ± 1.17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16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Garamond" pitchFamily="18" charset="0"/>
                        </a:rPr>
                        <a:t>T. </a:t>
                      </a:r>
                      <a:r>
                        <a:rPr lang="en-US" sz="2800" i="1" dirty="0" err="1">
                          <a:effectLst/>
                          <a:latin typeface="Garamond" pitchFamily="18" charset="0"/>
                        </a:rPr>
                        <a:t>ilisha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River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Garamond" pitchFamily="18" charset="0"/>
                        </a:rPr>
                        <a:t>Chandpur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31.65  ± 1.15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16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effectLst/>
                          <a:latin typeface="Garamond" pitchFamily="18" charset="0"/>
                        </a:rPr>
                        <a:t>T</a:t>
                      </a:r>
                      <a:r>
                        <a:rPr lang="en-US" sz="2800" i="1" dirty="0">
                          <a:effectLst/>
                          <a:latin typeface="Garamond" pitchFamily="18" charset="0"/>
                        </a:rPr>
                        <a:t>. </a:t>
                      </a:r>
                      <a:r>
                        <a:rPr lang="en-US" sz="2800" i="1" dirty="0" err="1">
                          <a:effectLst/>
                          <a:latin typeface="Garamond" pitchFamily="18" charset="0"/>
                        </a:rPr>
                        <a:t>ilisha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Garamond" pitchFamily="18" charset="0"/>
                        </a:rPr>
                        <a:t>Coastal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Garamond" pitchFamily="18" charset="0"/>
                        </a:rPr>
                        <a:t>Chittagong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26.43 ± 0.77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16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Garamond" pitchFamily="18" charset="0"/>
                        </a:rPr>
                        <a:t>T. </a:t>
                      </a:r>
                      <a:r>
                        <a:rPr lang="en-US" sz="2800" i="1" dirty="0" err="1">
                          <a:effectLst/>
                          <a:latin typeface="Garamond" pitchFamily="18" charset="0"/>
                        </a:rPr>
                        <a:t>toli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Coastal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Garamond" pitchFamily="18" charset="0"/>
                        </a:rPr>
                        <a:t>Chittagong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28.57 ± 1.62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itchFamily="18" charset="0"/>
                        </a:rPr>
                        <a:t>16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856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Garamond" pitchFamily="18" charset="0"/>
                        </a:rPr>
                        <a:t>Total 64 samples</a:t>
                      </a:r>
                      <a:endParaRPr lang="en-US" sz="3200" i="0" dirty="0"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10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Analysis based on…</a:t>
            </a:r>
            <a:endParaRPr lang="en-US" sz="48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7375"/>
            <a:ext cx="8596668" cy="4643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4000" b="1" dirty="0" smtClean="0">
                <a:solidFill>
                  <a:srgbClr val="002060"/>
                </a:solidFill>
                <a:latin typeface="Gabriola" pitchFamily="82" charset="0"/>
              </a:rPr>
              <a:t>Morphological characters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Garamond" pitchFamily="18" charset="0"/>
              </a:rPr>
              <a:t>Morphometric</a:t>
            </a:r>
            <a:r>
              <a:rPr lang="en-US" sz="2800" dirty="0" smtClean="0">
                <a:latin typeface="Garamond" pitchFamily="18" charset="0"/>
              </a:rPr>
              <a:t> characters : measurable characters of fish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Garamond" pitchFamily="18" charset="0"/>
              </a:rPr>
              <a:t> example. Different length on fish body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Garamond" pitchFamily="18" charset="0"/>
              </a:rPr>
              <a:t>Meristic</a:t>
            </a:r>
            <a:r>
              <a:rPr lang="en-US" sz="2800" dirty="0" smtClean="0">
                <a:latin typeface="Garamond" pitchFamily="18" charset="0"/>
              </a:rPr>
              <a:t> characters : countable characters of fish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Garamond" pitchFamily="18" charset="0"/>
              </a:rPr>
              <a:t> example. Number of different fin rays</a:t>
            </a:r>
            <a:endParaRPr lang="en-US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00446"/>
            <a:ext cx="10624080" cy="637181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4400" b="1" dirty="0" smtClean="0">
                <a:solidFill>
                  <a:srgbClr val="002060"/>
                </a:solidFill>
                <a:latin typeface="Gabriola" pitchFamily="82" charset="0"/>
              </a:rPr>
              <a:t>Landmark distances or truss measurements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aramond" pitchFamily="18" charset="0"/>
              </a:rPr>
              <a:t>Landmarks refer to some arbitrarily selected points on a fish’s body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aramond" pitchFamily="18" charset="0"/>
              </a:rPr>
              <a:t>With the help of these points, the individual fish shape can be analyzed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076896F000025W000003 - Copy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3113644"/>
            <a:ext cx="6472238" cy="374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1081</TotalTime>
  <Words>2992</Words>
  <Application>Microsoft Office PowerPoint</Application>
  <PresentationFormat>Custom</PresentationFormat>
  <Paragraphs>715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Facet</vt:lpstr>
      <vt:lpstr>Welcome to my presentation</vt:lpstr>
      <vt:lpstr>Slide 2</vt:lpstr>
      <vt:lpstr>Introduction</vt:lpstr>
      <vt:lpstr>Slide 4</vt:lpstr>
      <vt:lpstr>Objectives</vt:lpstr>
      <vt:lpstr>Slide 6</vt:lpstr>
      <vt:lpstr>Slide 7</vt:lpstr>
      <vt:lpstr>Analysis based on…</vt:lpstr>
      <vt:lpstr>Slide 9</vt:lpstr>
      <vt:lpstr>2.  Measurement of morphometric characteristics</vt:lpstr>
      <vt:lpstr>Slide 11</vt:lpstr>
      <vt:lpstr>3.  Measurement of meristic characteristics  8 meristic characters were measured </vt:lpstr>
      <vt:lpstr>4.  Measurement of landmark distances</vt:lpstr>
      <vt:lpstr>Slide 14</vt:lpstr>
      <vt:lpstr>Slide 15</vt:lpstr>
      <vt:lpstr>Adjustment of data … </vt:lpstr>
      <vt:lpstr>Analysis of adjusted data …</vt:lpstr>
      <vt:lpstr>Slide 18</vt:lpstr>
      <vt:lpstr>Slide 19</vt:lpstr>
      <vt:lpstr>Comparative studies on T. ilisha  collected from three different habitats</vt:lpstr>
      <vt:lpstr>Comparative studies on T. ilisha  collected from three different habitats…</vt:lpstr>
      <vt:lpstr>Slide 22</vt:lpstr>
      <vt:lpstr>Comparative studies on T. ilisha  collected from three different habitats…</vt:lpstr>
      <vt:lpstr>Comparative studies on T. ilisha  collected from three different habitats…</vt:lpstr>
      <vt:lpstr>Comparative studies on T. ilisha  collected from three different habitats…</vt:lpstr>
      <vt:lpstr>Comparative studies on T. ilisha  collected from three different habitats…</vt:lpstr>
      <vt:lpstr>Comparative studies on T. ilisha  collected from three different habitats…</vt:lpstr>
      <vt:lpstr>Slide 28</vt:lpstr>
      <vt:lpstr>Slide 29</vt:lpstr>
      <vt:lpstr>Slide 30</vt:lpstr>
      <vt:lpstr>Slide 31</vt:lpstr>
      <vt:lpstr>Slide 32</vt:lpstr>
      <vt:lpstr>Figure: Dendrogram based on the morphometric and landmark distances </vt:lpstr>
      <vt:lpstr>Slide 34</vt:lpstr>
      <vt:lpstr>Comparison between T. ilisha and T. toli………</vt:lpstr>
      <vt:lpstr>Comparison between T. ilisha and T. toli………</vt:lpstr>
      <vt:lpstr>Comparison between T. ilisha and T. toli………</vt:lpstr>
      <vt:lpstr>Comparison between T. ilisha and T. toli………</vt:lpstr>
      <vt:lpstr>Comparison between T. ilisha and T. toli………</vt:lpstr>
      <vt:lpstr>Comparison between T. ilisha and T. toli………</vt:lpstr>
      <vt:lpstr>Comparison between T. ilisha and T. toli………</vt:lpstr>
      <vt:lpstr>Slide 42</vt:lpstr>
      <vt:lpstr>Conclusion</vt:lpstr>
      <vt:lpstr>Acknowledgement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111</cp:revision>
  <dcterms:created xsi:type="dcterms:W3CDTF">2019-01-11T20:48:00Z</dcterms:created>
  <dcterms:modified xsi:type="dcterms:W3CDTF">2019-02-22T22:59:47Z</dcterms:modified>
</cp:coreProperties>
</file>